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3C3_9E9FE1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3F1_57E99806.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7" r:id="rId2"/>
  </p:sldMasterIdLst>
  <p:notesMasterIdLst>
    <p:notesMasterId r:id="rId26"/>
  </p:notesMasterIdLst>
  <p:sldIdLst>
    <p:sldId id="878" r:id="rId3"/>
    <p:sldId id="963" r:id="rId4"/>
    <p:sldId id="1006" r:id="rId5"/>
    <p:sldId id="1007" r:id="rId6"/>
    <p:sldId id="1009" r:id="rId7"/>
    <p:sldId id="1011" r:id="rId8"/>
    <p:sldId id="1010" r:id="rId9"/>
    <p:sldId id="1012" r:id="rId10"/>
    <p:sldId id="1013" r:id="rId11"/>
    <p:sldId id="1015" r:id="rId12"/>
    <p:sldId id="1014" r:id="rId13"/>
    <p:sldId id="1017" r:id="rId14"/>
    <p:sldId id="1018" r:id="rId15"/>
    <p:sldId id="1019" r:id="rId16"/>
    <p:sldId id="1020" r:id="rId17"/>
    <p:sldId id="1021" r:id="rId18"/>
    <p:sldId id="1023" r:id="rId19"/>
    <p:sldId id="1024" r:id="rId20"/>
    <p:sldId id="1025" r:id="rId21"/>
    <p:sldId id="1026" r:id="rId22"/>
    <p:sldId id="1008" r:id="rId23"/>
    <p:sldId id="1003" r:id="rId24"/>
    <p:sldId id="1004"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0CF07B-6E39-BA96-E675-62BF1354A8D0}" name="Gomes de Siqueira,Alexandre" initials="GdS" userId="Gomes de Siqueira,Alexandre" providerId="None"/>
  <p188:author id="{A53C7C81-9C56-D4F7-74F3-F289CA3B6308}" name="Chancey, Kristen A." initials="CKA" userId="S::kchancey@ufl.edu::042b7c22-1c43-425b-8067-423f61b353a0" providerId="AD"/>
  <p188:author id="{3CBC8EC4-6475-F544-759E-DEC7E5FA23E3}" name="Martin,Joshua L" initials="ML" userId="S::joshua.martin@ufl.edu::25286dc8-54d3-41a1-9686-62cd670665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022"/>
    <a:srgbClr val="1089B9"/>
    <a:srgbClr val="20675C"/>
    <a:srgbClr val="FFFFFF"/>
    <a:srgbClr val="F155DC"/>
    <a:srgbClr val="0073E6"/>
    <a:srgbClr val="EB0000"/>
    <a:srgbClr val="FF7300"/>
    <a:srgbClr val="00EB4B"/>
    <a:srgbClr val="1AB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0" autoAdjust="0"/>
    <p:restoredTop sz="74035" autoAdjust="0"/>
  </p:normalViewPr>
  <p:slideViewPr>
    <p:cSldViewPr snapToGrid="0" showGuides="1">
      <p:cViewPr varScale="1">
        <p:scale>
          <a:sx n="82" d="100"/>
          <a:sy n="82" d="100"/>
        </p:scale>
        <p:origin x="1836" y="90"/>
      </p:cViewPr>
      <p:guideLst/>
    </p:cSldViewPr>
  </p:slideViewPr>
  <p:outlineViewPr>
    <p:cViewPr>
      <p:scale>
        <a:sx n="33" d="100"/>
        <a:sy n="33" d="100"/>
      </p:scale>
      <p:origin x="0" y="-1337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68" d="100"/>
          <a:sy n="168" d="100"/>
        </p:scale>
        <p:origin x="468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comments/modernComment_3C3_9E9FE13.xml><?xml version="1.0" encoding="utf-8"?>
<p188:cmLst xmlns:a="http://schemas.openxmlformats.org/drawingml/2006/main" xmlns:r="http://schemas.openxmlformats.org/officeDocument/2006/relationships" xmlns:p188="http://schemas.microsoft.com/office/powerpoint/2018/8/main">
  <p188:cm id="{2A345B6B-953D-4E16-8E18-6CFCE07EEDDB}" authorId="{3CBC8EC4-6475-F544-759E-DEC7E5FA23E3}" created="2022-09-06T19:00:22.397">
    <pc:sldMkLst xmlns:pc="http://schemas.microsoft.com/office/powerpoint/2013/main/command">
      <pc:docMk/>
      <pc:sldMk cId="166329875" sldId="963"/>
    </pc:sldMkLst>
    <p188:pos x="-374650" y="212725"/>
    <p188:txBody>
      <a:bodyPr/>
      <a:lstStyle/>
      <a:p>
        <a:r>
          <a:rPr lang="en-US"/>
          <a:t>https://www.gettyimages.com/detail/photo/abstract-technological-background-in-vibrant-colors-royalty-free-image/1308328981?adppopup=true</a:t>
        </a:r>
      </a:p>
    </p188:txBody>
  </p188:cm>
</p188:cmLst>
</file>

<file path=ppt/comments/modernComment_3F1_57E99806.xml><?xml version="1.0" encoding="utf-8"?>
<p188:cmLst xmlns:a="http://schemas.openxmlformats.org/drawingml/2006/main" xmlns:r="http://schemas.openxmlformats.org/officeDocument/2006/relationships" xmlns:p188="http://schemas.microsoft.com/office/powerpoint/2018/8/main">
  <p188:cm id="{5EEF6CC6-9329-4796-A1CC-D22B4663358F}" authorId="{3CBC8EC4-6475-F544-759E-DEC7E5FA23E3}" created="2022-09-26T16:40:26.293">
    <ac:deMkLst xmlns:ac="http://schemas.microsoft.com/office/drawing/2013/main/command">
      <pc:docMk xmlns:pc="http://schemas.microsoft.com/office/powerpoint/2013/main/command"/>
      <pc:sldMk xmlns:pc="http://schemas.microsoft.com/office/powerpoint/2013/main/command" cId="1474926598" sldId="1009"/>
      <ac:picMk id="6" creationId="{F5D08411-BF0B-6FE9-D2C9-C9592A2499E8}"/>
    </ac:deMkLst>
    <p188:txBody>
      <a:bodyPr/>
      <a:lstStyle/>
      <a:p>
        <a:r>
          <a:rPr lang="en-US"/>
          <a:t>https://www.pexels.com/photo/black-and-red-floppy-disks-7511581/</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Welcome back! </a:t>
            </a:r>
            <a:r>
              <a:rPr lang="en-US" dirty="0"/>
              <a:t>In this video we will look at some additional OS concepts such as Named Calls, including Procedure and System calls. Let’s get started! </a:t>
            </a:r>
          </a:p>
          <a:p>
            <a:endParaRPr lang="en-US" b="1"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2</a:t>
            </a:fld>
            <a:endParaRPr lang="en-US"/>
          </a:p>
        </p:txBody>
      </p:sp>
    </p:spTree>
    <p:extLst>
      <p:ext uri="{BB962C8B-B14F-4D97-AF65-F5344CB8AC3E}">
        <p14:creationId xmlns:p14="http://schemas.microsoft.com/office/powerpoint/2010/main" val="407091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while inside </a:t>
            </a:r>
            <a:r>
              <a:rPr lang="en-US" dirty="0" err="1"/>
              <a:t>lubba</a:t>
            </a:r>
            <a:r>
              <a:rPr lang="en-US" dirty="0"/>
              <a:t>, the stack frame of that procedure is well defined in memory, with a frame pointer (FP) pointing to the beginning of the frame and the stack pointer(SP) pointing to the end of the frame. </a:t>
            </a:r>
            <a:r>
              <a:rPr lang="en-US" b="1" dirty="0"/>
              <a:t>[CLICK]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Below the current frame (</a:t>
            </a:r>
            <a:r>
              <a:rPr lang="en-US" dirty="0" err="1"/>
              <a:t>lubba</a:t>
            </a:r>
            <a:r>
              <a:rPr lang="en-US" dirty="0"/>
              <a:t>) there is memory that has not been allocated. That space is usually not clean (or filled with zeros, for example), it has invalid, garbage data, as represented in the image. </a:t>
            </a:r>
            <a:endParaRPr lang="en-US" b="0" dirty="0">
              <a:latin typeface="+mn-lt"/>
            </a:endParaRPr>
          </a:p>
          <a:p>
            <a:endParaRPr lang="en-US" b="0" dirty="0">
              <a:latin typeface="+mn-lt"/>
            </a:endParaRPr>
          </a:p>
          <a:p>
            <a:r>
              <a:rPr lang="en-US" b="1" dirty="0">
                <a:latin typeface="+mn-lt"/>
              </a:rPr>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2466159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a procedure call is called, information is added to a new frame in the stack. For example, the call arguments are copied. </a:t>
            </a:r>
          </a:p>
          <a:p>
            <a:endParaRPr lang="en-US" b="0" dirty="0">
              <a:latin typeface="+mn-lt"/>
            </a:endParaRPr>
          </a:p>
          <a:p>
            <a:r>
              <a:rPr lang="en-US" b="1" dirty="0">
                <a:latin typeface="+mn-lt"/>
              </a:rPr>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882955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followed by several other data, for example: the return address – so it knows where to return to when the new procedure returns, the previous frame pointer, local variables, register info.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essence, the new frame will have all the information it needs to execute (call arguments) and all the information it needs to go back to the procedure that called it. </a:t>
            </a:r>
          </a:p>
          <a:p>
            <a:endParaRPr lang="en-US" b="0" dirty="0">
              <a:latin typeface="+mn-lt"/>
            </a:endParaRPr>
          </a:p>
          <a:p>
            <a:r>
              <a:rPr lang="en-US" b="1" dirty="0">
                <a:latin typeface="+mn-lt"/>
              </a:rPr>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93783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the new stack frame has all the information it needs, the frame pointer and stack pointer are moved, and now point to the new frame. </a:t>
            </a:r>
            <a:r>
              <a:rPr lang="en-US" b="1"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called procedure (</a:t>
            </a:r>
            <a:r>
              <a:rPr lang="en-US" dirty="0" err="1"/>
              <a:t>dubdub</a:t>
            </a:r>
            <a:r>
              <a:rPr lang="en-US" dirty="0"/>
              <a:t>) can now be executed.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completes our overview of procedure calls.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now have a good understanding of how the stack is populated when a procedure is called.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latin typeface="+mn-lt"/>
            </a:endParaRPr>
          </a:p>
          <a:p>
            <a:r>
              <a:rPr lang="en-US" b="1" dirty="0">
                <a:latin typeface="+mn-lt"/>
              </a:rPr>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2596591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Now, let’s take a look at System Calls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1963182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A system call is a named call that involves a context switch into kernel mode for execution. </a:t>
            </a:r>
          </a:p>
          <a:p>
            <a:endParaRPr lang="en-US" b="0" dirty="0"/>
          </a:p>
          <a:p>
            <a:r>
              <a:rPr lang="en-US" b="0" dirty="0"/>
              <a:t>System calls are needed to execute protected instructions, such as to read or write from a disk, or allocate memory. </a:t>
            </a:r>
            <a:r>
              <a:rPr lang="en-US" b="1" dirty="0"/>
              <a:t>[CLICK]</a:t>
            </a:r>
            <a:endParaRPr lang="en-US" b="0" dirty="0"/>
          </a:p>
          <a:p>
            <a:endParaRPr lang="en-US" b="0" dirty="0"/>
          </a:p>
          <a:p>
            <a:r>
              <a:rPr lang="en-US" b="0" dirty="0"/>
              <a:t>Usually, there is a system library entry point. </a:t>
            </a:r>
          </a:p>
          <a:p>
            <a:endParaRPr lang="en-US" b="0" dirty="0"/>
          </a:p>
          <a:p>
            <a:r>
              <a:rPr lang="en-US" b="0" dirty="0"/>
              <a:t>For example, </a:t>
            </a:r>
            <a:r>
              <a:rPr lang="en-US" b="0" dirty="0" err="1"/>
              <a:t>fprintf</a:t>
            </a:r>
            <a:r>
              <a:rPr lang="en-US" b="0" dirty="0"/>
              <a:t> and malloc in C++ implement system calls – they are system library entry points.</a:t>
            </a:r>
          </a:p>
          <a:p>
            <a:endParaRPr lang="en-US" b="0" dirty="0"/>
          </a:p>
          <a:p>
            <a:r>
              <a:rPr lang="en-US" b="1" dirty="0"/>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482680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r>
              <a:rPr lang="en-US" b="0" dirty="0">
                <a:latin typeface="+mn-lt"/>
              </a:rPr>
              <a:t>To start a system call, the user program calls a System Library procedure, such as </a:t>
            </a:r>
            <a:r>
              <a:rPr lang="en-US" b="0" dirty="0" err="1">
                <a:latin typeface="+mn-lt"/>
              </a:rPr>
              <a:t>fprintf</a:t>
            </a:r>
            <a:r>
              <a:rPr lang="en-US" b="0" dirty="0">
                <a:latin typeface="+mn-lt"/>
              </a:rPr>
              <a:t> to print or </a:t>
            </a:r>
            <a:r>
              <a:rPr lang="en-US" b="0" dirty="0" err="1">
                <a:latin typeface="+mn-lt"/>
              </a:rPr>
              <a:t>fread</a:t>
            </a:r>
            <a:r>
              <a:rPr lang="en-US" b="0" dirty="0">
                <a:latin typeface="+mn-lt"/>
              </a:rPr>
              <a:t>, to read from a disk. </a:t>
            </a:r>
            <a:r>
              <a:rPr lang="en-US" b="1" dirty="0">
                <a:latin typeface="+mn-lt"/>
              </a:rPr>
              <a:t>[CLICK]</a:t>
            </a:r>
            <a:endParaRPr lang="en-US" b="0" dirty="0">
              <a:latin typeface="+mn-lt"/>
            </a:endParaRPr>
          </a:p>
          <a:p>
            <a:endParaRPr lang="en-US" b="0" dirty="0">
              <a:latin typeface="+mn-lt"/>
            </a:endParaRPr>
          </a:p>
          <a:p>
            <a:r>
              <a:rPr lang="en-US" b="0" dirty="0">
                <a:latin typeface="+mn-lt"/>
              </a:rPr>
              <a:t>Inside the System Library procedure, the system call is made. </a:t>
            </a:r>
          </a:p>
          <a:p>
            <a:endParaRPr lang="en-US" b="0" dirty="0">
              <a:latin typeface="+mn-lt"/>
            </a:endParaRPr>
          </a:p>
          <a:p>
            <a:r>
              <a:rPr lang="en-US" b="0" dirty="0">
                <a:latin typeface="+mn-lt"/>
              </a:rPr>
              <a:t>To issue a system call, the System Library procedure stores some parameters necessary to run the system call, and a System call number in predetermined memory areas.</a:t>
            </a:r>
          </a:p>
          <a:p>
            <a:endParaRPr lang="en-US" b="0" dirty="0">
              <a:latin typeface="+mn-lt"/>
            </a:endParaRPr>
          </a:p>
          <a:p>
            <a:r>
              <a:rPr lang="en-US" b="0" dirty="0">
                <a:latin typeface="+mn-lt"/>
              </a:rPr>
              <a:t>Once the parameters and system call number are stored, the system library procedure issues a kernel trap (to kernel mode). </a:t>
            </a:r>
            <a:r>
              <a:rPr lang="en-US" b="1" dirty="0">
                <a:latin typeface="+mn-lt"/>
              </a:rPr>
              <a:t>[CLICK]</a:t>
            </a:r>
          </a:p>
          <a:p>
            <a:endParaRPr lang="en-US" b="1" dirty="0">
              <a:latin typeface="+mn-lt"/>
            </a:endParaRPr>
          </a:p>
          <a:p>
            <a:r>
              <a:rPr lang="en-US" b="0" dirty="0">
                <a:latin typeface="+mn-lt"/>
              </a:rPr>
              <a:t>To enter kernel mode, the OS first stores  the current address / registers / </a:t>
            </a:r>
            <a:r>
              <a:rPr lang="en-US" b="0" dirty="0" err="1">
                <a:latin typeface="+mn-lt"/>
              </a:rPr>
              <a:t>etc</a:t>
            </a:r>
            <a:r>
              <a:rPr lang="en-US" b="0" dirty="0">
                <a:latin typeface="+mn-lt"/>
              </a:rPr>
              <a:t> from the previously executing process. </a:t>
            </a:r>
          </a:p>
          <a:p>
            <a:endParaRPr lang="en-US" b="0" dirty="0">
              <a:latin typeface="+mn-lt"/>
            </a:endParaRPr>
          </a:p>
          <a:p>
            <a:r>
              <a:rPr lang="en-US" b="0" dirty="0">
                <a:latin typeface="+mn-lt"/>
              </a:rPr>
              <a:t>After “removing” the previous process from the CPU, the OS enters kernel mode, and the OS Dispatcher runs. </a:t>
            </a:r>
            <a:r>
              <a:rPr lang="en-US" b="1" dirty="0">
                <a:latin typeface="+mn-lt"/>
              </a:rPr>
              <a:t>[CLICK]</a:t>
            </a:r>
            <a:endParaRPr lang="en-US" b="0" dirty="0">
              <a:latin typeface="+mn-lt"/>
            </a:endParaRPr>
          </a:p>
          <a:p>
            <a:endParaRPr lang="en-US" b="1" dirty="0">
              <a:latin typeface="+mn-lt"/>
            </a:endParaRPr>
          </a:p>
          <a:p>
            <a:r>
              <a:rPr lang="en-US" b="0" dirty="0">
                <a:latin typeface="+mn-lt"/>
              </a:rPr>
              <a:t>The dispatcher reads (from memory) the system call number that was previously saved by the System Library Routine and uses that number to look up a vector table that has pointers to code that can carry out each possible system call. The number is used to determine which system call the OS must run. </a:t>
            </a:r>
          </a:p>
          <a:p>
            <a:endParaRPr lang="en-US" b="0" dirty="0">
              <a:latin typeface="+mn-lt"/>
            </a:endParaRPr>
          </a:p>
          <a:p>
            <a:r>
              <a:rPr lang="en-US" b="0" dirty="0">
                <a:latin typeface="+mn-lt"/>
              </a:rPr>
              <a:t>The dispatcher than executes the selected routine. For example, reading data from a disk. </a:t>
            </a:r>
            <a:r>
              <a:rPr lang="en-US" b="1" dirty="0">
                <a:latin typeface="+mn-lt"/>
              </a:rPr>
              <a:t>[CLICK]</a:t>
            </a:r>
            <a:endParaRPr lang="en-US" b="0" dirty="0">
              <a:latin typeface="+mn-lt"/>
            </a:endParaRPr>
          </a:p>
          <a:p>
            <a:endParaRPr lang="en-US"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system call routine is executed by the dispatcher in kernel mode, the system returns to the system library routine, and the OS returns to user mode. </a:t>
            </a:r>
            <a:r>
              <a:rPr lang="en-US" b="1" dirty="0"/>
              <a:t>[CLICK]</a:t>
            </a:r>
            <a:endParaRPr lang="en-US" dirty="0"/>
          </a:p>
          <a:p>
            <a:endParaRPr lang="en-US"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the system library routine (for example </a:t>
            </a:r>
            <a:r>
              <a:rPr lang="en-US" dirty="0" err="1"/>
              <a:t>fread</a:t>
            </a:r>
            <a:r>
              <a:rPr lang="en-US" dirty="0"/>
              <a:t>), returns the result of execution to the user program, for example by returning 0 in case of success or 1 in case of failure.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completes the cycle of issuing a system call. </a:t>
            </a:r>
            <a:endParaRPr lang="en-US" b="0" dirty="0">
              <a:latin typeface="+mn-lt"/>
            </a:endParaRPr>
          </a:p>
          <a:p>
            <a:endParaRPr lang="en-US" b="0" dirty="0">
              <a:latin typeface="+mn-lt"/>
            </a:endParaRPr>
          </a:p>
          <a:p>
            <a:r>
              <a:rPr lang="en-US" b="1" dirty="0">
                <a:latin typeface="+mn-lt"/>
              </a:rPr>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3849679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r>
              <a:rPr lang="en-US" b="0" dirty="0">
                <a:latin typeface="+mn-lt"/>
              </a:rPr>
              <a:t>To help understanding the system call cycle, we will look at some additional examples. </a:t>
            </a:r>
            <a:r>
              <a:rPr lang="en-US" b="1" dirty="0">
                <a:latin typeface="+mn-lt"/>
              </a:rPr>
              <a:t>[CLICK]</a:t>
            </a:r>
            <a:endParaRPr lang="en-US" b="0" dirty="0">
              <a:latin typeface="+mn-lt"/>
            </a:endParaRPr>
          </a:p>
          <a:p>
            <a:endParaRPr lang="en-US" b="0" dirty="0">
              <a:latin typeface="+mn-lt"/>
            </a:endParaRPr>
          </a:p>
          <a:p>
            <a:r>
              <a:rPr lang="en-US" b="0" dirty="0">
                <a:latin typeface="+mn-lt"/>
              </a:rPr>
              <a:t>In this example, the user program is executing a procedure (Howdy()) that calls </a:t>
            </a:r>
            <a:r>
              <a:rPr lang="en-US" b="0" dirty="0" err="1">
                <a:latin typeface="+mn-lt"/>
              </a:rPr>
              <a:t>printf</a:t>
            </a:r>
            <a:r>
              <a:rPr lang="en-US" b="0" dirty="0">
                <a:latin typeface="+mn-lt"/>
              </a:rPr>
              <a:t>. </a:t>
            </a:r>
          </a:p>
          <a:p>
            <a:endParaRPr lang="en-US" b="0" dirty="0">
              <a:latin typeface="+mn-lt"/>
            </a:endParaRPr>
          </a:p>
          <a:p>
            <a:r>
              <a:rPr lang="en-US" b="0" dirty="0">
                <a:latin typeface="+mn-lt"/>
              </a:rPr>
              <a:t>Since </a:t>
            </a:r>
            <a:r>
              <a:rPr lang="en-US" b="0" dirty="0" err="1">
                <a:latin typeface="+mn-lt"/>
              </a:rPr>
              <a:t>printf</a:t>
            </a:r>
            <a:r>
              <a:rPr lang="en-US" b="0" dirty="0">
                <a:latin typeface="+mn-lt"/>
              </a:rPr>
              <a:t> is an I/O operation, and the OS manages IO operations (they are protected instructions!) a system call must happen. </a:t>
            </a:r>
          </a:p>
          <a:p>
            <a:endParaRPr lang="en-US" b="0" dirty="0">
              <a:latin typeface="+mn-lt"/>
            </a:endParaRPr>
          </a:p>
          <a:p>
            <a:r>
              <a:rPr lang="en-US" b="0" dirty="0">
                <a:latin typeface="+mn-lt"/>
              </a:rPr>
              <a:t>Note that the names of system calls and library calls are not necessarily real. But they illustrate what happens, independently of the language selected. </a:t>
            </a:r>
            <a:r>
              <a:rPr lang="en-US" b="1" dirty="0">
                <a:latin typeface="+mn-lt"/>
              </a:rPr>
              <a:t>[CLICK]</a:t>
            </a:r>
            <a:endParaRPr lang="en-US" b="0" dirty="0">
              <a:latin typeface="+mn-lt"/>
            </a:endParaRPr>
          </a:p>
          <a:p>
            <a:endParaRPr lang="en-US" b="0" dirty="0">
              <a:latin typeface="+mn-lt"/>
            </a:endParaRPr>
          </a:p>
          <a:p>
            <a:r>
              <a:rPr lang="en-US" b="0" dirty="0">
                <a:latin typeface="+mn-lt"/>
              </a:rPr>
              <a:t>Like described before, </a:t>
            </a:r>
            <a:r>
              <a:rPr lang="en-US" b="0" dirty="0" err="1">
                <a:latin typeface="+mn-lt"/>
              </a:rPr>
              <a:t>printf</a:t>
            </a:r>
            <a:r>
              <a:rPr lang="en-US" b="0" dirty="0">
                <a:latin typeface="+mn-lt"/>
              </a:rPr>
              <a:t> (the system library routine) sets the environment for the execution of the system call by setting memory (registers), storing a System Call number, and invoking a kernel trap. </a:t>
            </a:r>
            <a:r>
              <a:rPr lang="en-US" b="1" dirty="0">
                <a:latin typeface="+mn-lt"/>
              </a:rPr>
              <a:t>[CLICK]</a:t>
            </a:r>
            <a:endParaRPr lang="en-US" b="0" dirty="0">
              <a:latin typeface="+mn-lt"/>
            </a:endParaRPr>
          </a:p>
          <a:p>
            <a:endParaRPr lang="en-US" b="0" dirty="0">
              <a:latin typeface="+mn-lt"/>
            </a:endParaRPr>
          </a:p>
          <a:p>
            <a:r>
              <a:rPr lang="en-US" b="0" dirty="0">
                <a:latin typeface="+mn-lt"/>
              </a:rPr>
              <a:t>The System Call Dispatcher reads the system call number from memory and selects from a vector which system call routine to execute. </a:t>
            </a:r>
            <a:r>
              <a:rPr lang="en-US" b="1" dirty="0">
                <a:latin typeface="+mn-lt"/>
              </a:rPr>
              <a:t>[CLICK]</a:t>
            </a:r>
            <a:endParaRPr lang="en-US" b="0" dirty="0">
              <a:latin typeface="+mn-lt"/>
            </a:endParaRPr>
          </a:p>
          <a:p>
            <a:endParaRPr lang="en-US" b="0" dirty="0">
              <a:latin typeface="+mn-lt"/>
            </a:endParaRPr>
          </a:p>
          <a:p>
            <a:r>
              <a:rPr lang="en-US" b="0" dirty="0">
                <a:latin typeface="+mn-lt"/>
              </a:rPr>
              <a:t>In this case, the routine execute is “</a:t>
            </a:r>
            <a:r>
              <a:rPr lang="en-US" b="0" dirty="0" err="1">
                <a:latin typeface="+mn-lt"/>
              </a:rPr>
              <a:t>kernel_print_routine</a:t>
            </a:r>
            <a:r>
              <a:rPr lang="en-US" b="0" dirty="0">
                <a:latin typeface="+mn-lt"/>
              </a:rPr>
              <a:t>” – As mentioned this is not a real name, but it gives you the idea. </a:t>
            </a:r>
          </a:p>
          <a:p>
            <a:endParaRPr lang="en-US" b="0" dirty="0">
              <a:latin typeface="+mn-lt"/>
            </a:endParaRPr>
          </a:p>
          <a:p>
            <a:r>
              <a:rPr lang="en-US" b="0" dirty="0">
                <a:latin typeface="+mn-lt"/>
              </a:rPr>
              <a:t>Once that </a:t>
            </a:r>
            <a:r>
              <a:rPr lang="en-US" b="0" dirty="0" err="1">
                <a:latin typeface="+mn-lt"/>
              </a:rPr>
              <a:t>routive</a:t>
            </a:r>
            <a:r>
              <a:rPr lang="en-US" b="0" dirty="0">
                <a:latin typeface="+mn-lt"/>
              </a:rPr>
              <a:t> finishes executing, execution is returned to the system library routine (</a:t>
            </a:r>
            <a:r>
              <a:rPr lang="en-US" b="0" dirty="0" err="1">
                <a:latin typeface="+mn-lt"/>
              </a:rPr>
              <a:t>printf</a:t>
            </a:r>
            <a:r>
              <a:rPr lang="en-US" b="0" dirty="0">
                <a:latin typeface="+mn-lt"/>
              </a:rPr>
              <a:t>), that return the status of execution to the user program. </a:t>
            </a:r>
          </a:p>
          <a:p>
            <a:endParaRPr lang="en-US" b="0" dirty="0">
              <a:latin typeface="+mn-lt"/>
            </a:endParaRPr>
          </a:p>
          <a:p>
            <a:r>
              <a:rPr lang="en-US" b="1" dirty="0">
                <a:latin typeface="+mn-lt"/>
              </a:rPr>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825761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This is another representation of the same cycle. This comes right from the book. </a:t>
            </a:r>
          </a:p>
          <a:p>
            <a:endParaRPr lang="en-US" dirty="0"/>
          </a:p>
          <a:p>
            <a:r>
              <a:rPr lang="en-US" dirty="0"/>
              <a:t>This case shows a read system call. </a:t>
            </a:r>
          </a:p>
          <a:p>
            <a:endParaRPr lang="en-US" dirty="0"/>
          </a:p>
          <a:p>
            <a:r>
              <a:rPr lang="en-US" dirty="0"/>
              <a:t>I’ll leave it for you to examine this image. Follow steps from 1 to 11. Pause the video and exam each step. </a:t>
            </a:r>
          </a:p>
          <a:p>
            <a:endParaRPr lang="en-US" b="1"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19</a:t>
            </a:fld>
            <a:endParaRPr lang="en-US"/>
          </a:p>
        </p:txBody>
      </p:sp>
    </p:spTree>
    <p:extLst>
      <p:ext uri="{BB962C8B-B14F-4D97-AF65-F5344CB8AC3E}">
        <p14:creationId xmlns:p14="http://schemas.microsoft.com/office/powerpoint/2010/main" val="1253243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r>
              <a:rPr lang="en-US" b="0" dirty="0">
                <a:latin typeface="+mn-lt"/>
              </a:rPr>
              <a:t>Now that we understand what system calls are and how they work, let’s look at some examples. </a:t>
            </a:r>
          </a:p>
          <a:p>
            <a:endParaRPr lang="en-US" b="0" dirty="0">
              <a:latin typeface="+mn-lt"/>
            </a:endParaRPr>
          </a:p>
          <a:p>
            <a:r>
              <a:rPr lang="en-US" b="0" dirty="0">
                <a:latin typeface="+mn-lt"/>
              </a:rPr>
              <a:t>This list is far from exhaustive, but it contains some common system calls. Importantly, the calls showed here are part of the POSIX standard. </a:t>
            </a:r>
          </a:p>
          <a:p>
            <a:endParaRPr lang="en-US" b="0" dirty="0">
              <a:latin typeface="+mn-lt"/>
            </a:endParaRPr>
          </a:p>
          <a:p>
            <a:r>
              <a:rPr lang="en-US" b="0" dirty="0">
                <a:latin typeface="+mn-lt"/>
              </a:rPr>
              <a:t>POSIX is a set of formal descriptions that provide a standard for the design of operating systems, especially ones which are compatible with Unix, such as Linux. </a:t>
            </a:r>
            <a:r>
              <a:rPr lang="en-US" b="1" dirty="0">
                <a:latin typeface="+mn-lt"/>
              </a:rPr>
              <a:t>[</a:t>
            </a:r>
            <a:r>
              <a:rPr lang="en-US" sz="1100" b="1" dirty="0">
                <a:latin typeface="+mn-lt"/>
              </a:rPr>
              <a:t>CLICK]</a:t>
            </a:r>
            <a:endParaRPr lang="en-US" b="0" dirty="0">
              <a:latin typeface="+mn-lt"/>
            </a:endParaRPr>
          </a:p>
          <a:p>
            <a:endParaRPr lang="en-US" b="0" dirty="0">
              <a:latin typeface="+mn-lt"/>
            </a:endParaRPr>
          </a:p>
          <a:p>
            <a:r>
              <a:rPr lang="en-US" b="0" dirty="0">
                <a:latin typeface="+mn-lt"/>
              </a:rPr>
              <a:t>Some examples of system calls for process management include fork, to create child processes (that is identical to its parent) and Exit, to terminate a process. </a:t>
            </a:r>
            <a:r>
              <a:rPr lang="en-US" b="1" dirty="0">
                <a:latin typeface="+mn-lt"/>
              </a:rPr>
              <a:t>[</a:t>
            </a:r>
            <a:r>
              <a:rPr lang="en-US" sz="1200" b="1" dirty="0">
                <a:latin typeface="+mn-lt"/>
              </a:rPr>
              <a:t>CLICK]</a:t>
            </a:r>
            <a:endParaRPr lang="en-US" b="0" dirty="0">
              <a:latin typeface="+mn-lt"/>
            </a:endParaRPr>
          </a:p>
          <a:p>
            <a:endParaRPr lang="en-US" b="0" dirty="0">
              <a:latin typeface="+mn-lt"/>
            </a:endParaRPr>
          </a:p>
          <a:p>
            <a:r>
              <a:rPr lang="en-US" b="0" dirty="0">
                <a:latin typeface="+mn-lt"/>
              </a:rPr>
              <a:t>Some examples of system call related to file operations include Open, Close, Read, Write, and </a:t>
            </a:r>
            <a:r>
              <a:rPr lang="en-US" b="0" dirty="0" err="1">
                <a:latin typeface="+mn-lt"/>
              </a:rPr>
              <a:t>Lseek</a:t>
            </a:r>
            <a:r>
              <a:rPr lang="en-US" b="0" dirty="0">
                <a:latin typeface="+mn-lt"/>
              </a:rPr>
              <a:t>, that are commonly used even in simple programs.</a:t>
            </a:r>
          </a:p>
          <a:p>
            <a:endParaRPr lang="en-US" b="0" dirty="0">
              <a:latin typeface="+mn-lt"/>
            </a:endParaRPr>
          </a:p>
          <a:p>
            <a:r>
              <a:rPr lang="en-US" b="1" dirty="0">
                <a:latin typeface="+mn-lt"/>
              </a:rPr>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20</a:t>
            </a:fld>
            <a:endParaRPr lang="en-US"/>
          </a:p>
        </p:txBody>
      </p:sp>
    </p:spTree>
    <p:extLst>
      <p:ext uri="{BB962C8B-B14F-4D97-AF65-F5344CB8AC3E}">
        <p14:creationId xmlns:p14="http://schemas.microsoft.com/office/powerpoint/2010/main" val="4151635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dirty="0"/>
          </a:p>
          <a:p>
            <a:r>
              <a:rPr lang="en-US" dirty="0"/>
              <a:t>As mentioned in previous videos, the OS manages system resources such as </a:t>
            </a:r>
            <a:r>
              <a:rPr lang="en-US" b="1" dirty="0"/>
              <a:t>[CLICK]</a:t>
            </a:r>
          </a:p>
          <a:p>
            <a:endParaRPr lang="en-US" dirty="0"/>
          </a:p>
          <a:p>
            <a:r>
              <a:rPr lang="en-US" dirty="0"/>
              <a:t>The CPU time allocated to each process running in the system </a:t>
            </a:r>
            <a:r>
              <a:rPr lang="en-US" b="1" dirty="0"/>
              <a:t>[CLICK]</a:t>
            </a:r>
          </a:p>
          <a:p>
            <a:endParaRPr lang="en-US" dirty="0"/>
          </a:p>
          <a:p>
            <a:r>
              <a:rPr lang="en-US" dirty="0"/>
              <a:t>Working memory (or main memory) </a:t>
            </a:r>
            <a:r>
              <a:rPr lang="en-US" b="1" dirty="0"/>
              <a:t>[CLICK]</a:t>
            </a:r>
          </a:p>
          <a:p>
            <a:endParaRPr lang="en-US" dirty="0"/>
          </a:p>
          <a:p>
            <a:r>
              <a:rPr lang="en-US" dirty="0"/>
              <a:t>Storage (fixed / removable disks or SSDs) </a:t>
            </a:r>
            <a:r>
              <a:rPr lang="en-US" b="1" dirty="0"/>
              <a:t>[CLICK]</a:t>
            </a:r>
          </a:p>
          <a:p>
            <a:endParaRPr lang="en-US" dirty="0"/>
          </a:p>
          <a:p>
            <a:r>
              <a:rPr lang="en-US" dirty="0"/>
              <a:t>Device Input and Output such as keyboards, monitors, etc. </a:t>
            </a:r>
            <a:r>
              <a:rPr lang="en-US" b="1" dirty="0"/>
              <a:t>[CLICK]</a:t>
            </a:r>
            <a:endParaRPr lang="en-US" dirty="0"/>
          </a:p>
          <a:p>
            <a:endParaRPr lang="en-US" dirty="0"/>
          </a:p>
          <a:p>
            <a:r>
              <a:rPr lang="en-US" dirty="0"/>
              <a:t>In the next sections, we will look at each of these in detail in this class!</a:t>
            </a:r>
          </a:p>
          <a:p>
            <a:endParaRPr lang="en-US" b="0" dirty="0"/>
          </a:p>
          <a:p>
            <a:r>
              <a:rPr lang="en-US" b="1" dirty="0"/>
              <a:t>[CLICK – Next Slide]</a:t>
            </a:r>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4057692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I hope this has given you a broad view of Name calls, including procedure calls and system calls. </a:t>
            </a:r>
          </a:p>
          <a:p>
            <a:endParaRPr lang="en-US" dirty="0"/>
          </a:p>
          <a:p>
            <a:r>
              <a:rPr lang="en-US" dirty="0"/>
              <a:t>These are core aspects of how modern operating systems work and represent building blocks future concepts that we will examine in this course.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21</a:t>
            </a:fld>
            <a:endParaRPr lang="en-US"/>
          </a:p>
        </p:txBody>
      </p:sp>
    </p:spTree>
    <p:extLst>
      <p:ext uri="{BB962C8B-B14F-4D97-AF65-F5344CB8AC3E}">
        <p14:creationId xmlns:p14="http://schemas.microsoft.com/office/powerpoint/2010/main" val="2299045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b="0" dirty="0"/>
              <a:t>Two key concepts in OSs are Files and Processes. </a:t>
            </a:r>
            <a:r>
              <a:rPr lang="en-US" b="1" dirty="0"/>
              <a:t>[CLICK]</a:t>
            </a:r>
            <a:endParaRPr lang="en-US" b="0" dirty="0"/>
          </a:p>
          <a:p>
            <a:endParaRPr lang="en-US" b="0" dirty="0"/>
          </a:p>
          <a:p>
            <a:r>
              <a:rPr lang="en-US" b="0" dirty="0"/>
              <a:t>Files are logically named persistent storage. These may be our text, video or audio files, for example. </a:t>
            </a:r>
            <a:r>
              <a:rPr lang="en-US" b="1" dirty="0"/>
              <a:t>[CLICK]</a:t>
            </a:r>
            <a:endParaRPr lang="en-US" b="0" dirty="0"/>
          </a:p>
          <a:p>
            <a:endParaRPr lang="en-US" b="0" dirty="0"/>
          </a:p>
          <a:p>
            <a:r>
              <a:rPr lang="en-US" b="0" dirty="0"/>
              <a:t>Another use for files is as a paradigm for I/O devices and data communication. We will look at these when we talk about process communication strategies. </a:t>
            </a:r>
            <a:r>
              <a:rPr lang="en-US" b="1" dirty="0"/>
              <a:t>[CLICK]</a:t>
            </a:r>
          </a:p>
          <a:p>
            <a:endParaRPr lang="en-US" b="0" dirty="0"/>
          </a:p>
          <a:p>
            <a:r>
              <a:rPr lang="en-US" b="0" dirty="0"/>
              <a:t>A process on the other hand, is a program in execution. </a:t>
            </a:r>
          </a:p>
          <a:p>
            <a:endParaRPr lang="en-US" b="0" dirty="0"/>
          </a:p>
          <a:p>
            <a:r>
              <a:rPr lang="en-US" b="0" dirty="0"/>
              <a:t>Let’s explore a little more of both: </a:t>
            </a:r>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1264851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dirty="0"/>
          </a:p>
          <a:p>
            <a:r>
              <a:rPr lang="en-US" dirty="0"/>
              <a:t>Operating systems facilitate storage of data via File Systems </a:t>
            </a:r>
            <a:r>
              <a:rPr lang="en-US" b="1" dirty="0"/>
              <a:t>[CLICK]</a:t>
            </a:r>
            <a:endParaRPr lang="en-US" dirty="0"/>
          </a:p>
          <a:p>
            <a:endParaRPr lang="en-US" dirty="0"/>
          </a:p>
          <a:p>
            <a:r>
              <a:rPr lang="en-US" dirty="0"/>
              <a:t>File systems define how data is stored (for example on a magnetic disk or solid state drive (SSD)) </a:t>
            </a:r>
            <a:r>
              <a:rPr lang="en-US" b="1" dirty="0"/>
              <a:t>[CLICK]</a:t>
            </a:r>
            <a:endParaRPr lang="en-US" dirty="0"/>
          </a:p>
          <a:p>
            <a:endParaRPr lang="en-US" dirty="0"/>
          </a:p>
          <a:p>
            <a:r>
              <a:rPr lang="en-US" dirty="0"/>
              <a:t>File systems typically have mounting schemes: how are different disks identified inside the OS? In windows Oss disks are identified by letters, such as C. On Unix systems, they appear as directories, and usually appear inside the </a:t>
            </a:r>
            <a:r>
              <a:rPr lang="en-US" dirty="0" err="1"/>
              <a:t>mnt</a:t>
            </a:r>
            <a:r>
              <a:rPr lang="en-US" dirty="0"/>
              <a:t> (mount) directory. </a:t>
            </a:r>
            <a:r>
              <a:rPr lang="en-US" b="1" dirty="0"/>
              <a:t>[CLICK]</a:t>
            </a:r>
            <a:endParaRPr lang="en-US" dirty="0"/>
          </a:p>
          <a:p>
            <a:endParaRPr lang="en-US" dirty="0"/>
          </a:p>
          <a:p>
            <a:r>
              <a:rPr lang="en-US" dirty="0"/>
              <a:t>File systems implement strategies to name files and to store them in folder or directory trees. </a:t>
            </a:r>
            <a:r>
              <a:rPr lang="en-US" b="1" dirty="0"/>
              <a:t>[CLICK]</a:t>
            </a:r>
            <a:endParaRPr lang="en-US" dirty="0"/>
          </a:p>
          <a:p>
            <a:endParaRPr lang="en-US" dirty="0"/>
          </a:p>
          <a:p>
            <a:r>
              <a:rPr lang="en-US" dirty="0"/>
              <a:t>Besides these basic attributes, file systems also may provide advanced features such as data redundancy and networking capabilities. </a:t>
            </a:r>
            <a:r>
              <a:rPr lang="en-US" b="1" dirty="0"/>
              <a:t>[CLICK]</a:t>
            </a:r>
            <a:endParaRPr lang="en-US" dirty="0"/>
          </a:p>
          <a:p>
            <a:endParaRPr lang="en-US" dirty="0"/>
          </a:p>
          <a:p>
            <a:r>
              <a:rPr lang="en-US" dirty="0"/>
              <a:t>One important aspect to note is that In modern systems, we don't read directly from the disc.</a:t>
            </a:r>
          </a:p>
          <a:p>
            <a:endParaRPr lang="en-US" dirty="0"/>
          </a:p>
          <a:p>
            <a:r>
              <a:rPr lang="en-US" dirty="0"/>
              <a:t>To read from a disk, a process politely asks the OS for that operation by issuing a system call. </a:t>
            </a:r>
          </a:p>
          <a:p>
            <a:endParaRPr lang="en-US" dirty="0"/>
          </a:p>
          <a:p>
            <a:r>
              <a:rPr lang="en-US" dirty="0"/>
              <a:t>Application programs make a system call that is then passed to the OS in kernel mode. The OS treats the call, executes the disk access and returns the requested information to the application program. </a:t>
            </a:r>
          </a:p>
          <a:p>
            <a:endParaRPr lang="en-US" b="0" dirty="0"/>
          </a:p>
          <a:p>
            <a:r>
              <a:rPr lang="en-US" b="1" dirty="0"/>
              <a:t>[CLICK – Next Slide]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2716113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OFF SCREEN</a:t>
            </a:r>
          </a:p>
          <a:p>
            <a:endParaRPr lang="en-US" dirty="0"/>
          </a:p>
          <a:p>
            <a:r>
              <a:rPr lang="en-US" dirty="0"/>
              <a:t>Now let’s talk about processes. </a:t>
            </a:r>
            <a:r>
              <a:rPr lang="en-US" b="1" dirty="0"/>
              <a:t>[CLICK]</a:t>
            </a:r>
            <a:endParaRPr lang="en-US" dirty="0"/>
          </a:p>
          <a:p>
            <a:endParaRPr lang="en-US" dirty="0"/>
          </a:p>
          <a:p>
            <a:r>
              <a:rPr lang="en-US" dirty="0"/>
              <a:t>When we run a program (list of instructions), we create a process for it in main memory. </a:t>
            </a:r>
          </a:p>
          <a:p>
            <a:endParaRPr lang="en-US" dirty="0"/>
          </a:p>
          <a:p>
            <a:r>
              <a:rPr lang="en-US" dirty="0"/>
              <a:t>The OS, via the scheduler, moves processes from memory to the CPU so that they can be executed. </a:t>
            </a:r>
            <a:r>
              <a:rPr lang="en-US" b="1" dirty="0"/>
              <a:t>[CLICK]</a:t>
            </a:r>
            <a:endParaRPr lang="en-US" dirty="0"/>
          </a:p>
          <a:p>
            <a:endParaRPr lang="en-US" dirty="0"/>
          </a:p>
          <a:p>
            <a:r>
              <a:rPr lang="en-US" dirty="0"/>
              <a:t>A process is a program in execution, it occupies some address space, it is associated with specific resources (data, stack, pointers, and files). </a:t>
            </a:r>
            <a:r>
              <a:rPr lang="en-US" b="1" dirty="0"/>
              <a:t>[CLICK]</a:t>
            </a:r>
            <a:endParaRPr lang="en-US" dirty="0"/>
          </a:p>
          <a:p>
            <a:endParaRPr lang="en-US" dirty="0"/>
          </a:p>
          <a:p>
            <a:r>
              <a:rPr lang="en-US" dirty="0"/>
              <a:t>Processes are organized in trees. Each process has a parent and may have one or multiple children. </a:t>
            </a:r>
            <a:r>
              <a:rPr lang="en-US" b="1" dirty="0"/>
              <a:t>[CLICK]</a:t>
            </a:r>
            <a:endParaRPr lang="en-US" dirty="0"/>
          </a:p>
          <a:p>
            <a:endParaRPr lang="en-US" dirty="0"/>
          </a:p>
          <a:p>
            <a:r>
              <a:rPr lang="en-US" dirty="0"/>
              <a:t>Each process may also have one or multiple threads of execution. We will talk more about threads later. </a:t>
            </a:r>
          </a:p>
          <a:p>
            <a:endParaRPr lang="en-US" dirty="0"/>
          </a:p>
          <a:p>
            <a:r>
              <a:rPr lang="en-US" dirty="0"/>
              <a:t>For now, just know that threads are a way to save memory when you need multiple processes executing the same set of instructions. </a:t>
            </a:r>
          </a:p>
          <a:p>
            <a:endParaRPr lang="en-US" b="0" dirty="0"/>
          </a:p>
          <a:p>
            <a:r>
              <a:rPr lang="en-US" b="1" dirty="0"/>
              <a:t>[CLICK – Next Slide]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89125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SCREEN</a:t>
            </a:r>
          </a:p>
          <a:p>
            <a:endParaRPr lang="en-US" b="0" dirty="0"/>
          </a:p>
          <a:p>
            <a:r>
              <a:rPr lang="en-US" dirty="0"/>
              <a:t>Now, let’s look closely at Named Calls. </a:t>
            </a:r>
            <a:r>
              <a:rPr lang="en-US" b="1" dirty="0"/>
              <a:t>[CLICK]</a:t>
            </a:r>
            <a:endParaRPr lang="en-US" dirty="0"/>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Named calls are divided into Procedures and System Calls.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look at Procedure Calls. </a:t>
            </a:r>
            <a:endParaRPr lang="en-US" b="0" dirty="0"/>
          </a:p>
          <a:p>
            <a:endParaRPr lang="en-US" b="0" dirty="0"/>
          </a:p>
          <a:p>
            <a:r>
              <a:rPr lang="en-US" b="1" dirty="0"/>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136396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Procedures are named code with: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Local variables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Parameters</a:t>
            </a:r>
          </a:p>
          <a:p>
            <a:pPr marL="171450" indent="-171450" algn="l">
              <a:lnSpc>
                <a:spcPts val="2457"/>
              </a:lnSpc>
              <a:spcAft>
                <a:spcPts val="600"/>
              </a:spcAft>
              <a:buFontTx/>
              <a:buChar char="-"/>
            </a:pPr>
            <a:r>
              <a:rPr lang="en-US" sz="1200" b="0" kern="1200" dirty="0">
                <a:solidFill>
                  <a:schemeClr val="tx1"/>
                </a:solidFill>
                <a:latin typeface="+mn-lt"/>
                <a:ea typeface="+mn-ea"/>
                <a:cs typeface="+mn-cs"/>
              </a:rPr>
              <a:t>passed by value, by reference (memory address), by name  </a:t>
            </a:r>
            <a:r>
              <a:rPr lang="en-US" sz="1200" b="1" kern="1200" dirty="0">
                <a:solidFill>
                  <a:schemeClr val="tx1"/>
                </a:solidFill>
                <a:latin typeface="+mn-lt"/>
                <a:ea typeface="+mn-ea"/>
                <a:cs typeface="+mn-cs"/>
              </a:rPr>
              <a:t>[CLICK]</a:t>
            </a:r>
          </a:p>
          <a:p>
            <a:pPr marL="171450" indent="-171450" algn="l">
              <a:lnSpc>
                <a:spcPts val="2457"/>
              </a:lnSpc>
              <a:spcAft>
                <a:spcPts val="600"/>
              </a:spcAft>
              <a:buFontTx/>
              <a:buChar char="-"/>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Pointer to entry/return </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If you have programmed, you have, most likely, created a function or a procedure.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In this course, we will consider functions as being the same are procedures.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Typically, a function does not change input parameters, being a special case of procedures. For our purposes, we will not make this distinction. </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For us, any procedure call is a named call that executes completely in User Space in the OS. </a:t>
            </a:r>
          </a:p>
          <a:p>
            <a:endParaRPr lang="en-US" b="0" dirty="0">
              <a:latin typeface="+mn-lt"/>
            </a:endParaRPr>
          </a:p>
          <a:p>
            <a:r>
              <a:rPr lang="en-US" b="1" dirty="0">
                <a:latin typeface="+mn-lt"/>
              </a:rPr>
              <a:t>[CLICK – 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2528191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To further understand procedure calls, let’s look at how processes are arranged in memory. </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The image shows that arrangement.</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These are the segments of a process in memory: </a:t>
            </a:r>
            <a:r>
              <a:rPr lang="en-US" sz="1200" b="1" kern="1200" dirty="0">
                <a:solidFill>
                  <a:schemeClr val="tx1"/>
                </a:solidFill>
                <a:latin typeface="+mn-lt"/>
                <a:ea typeface="+mn-ea"/>
                <a:cs typeface="+mn-cs"/>
              </a:rPr>
              <a:t>[CLICK]</a:t>
            </a:r>
          </a:p>
          <a:p>
            <a:pPr algn="l">
              <a:lnSpc>
                <a:spcPts val="2457"/>
              </a:lnSpc>
              <a:spcAft>
                <a:spcPts val="600"/>
              </a:spcAft>
              <a:buNone/>
            </a:pPr>
            <a:endParaRPr lang="en-US" sz="1200" b="0" kern="1200" dirty="0">
              <a:solidFill>
                <a:schemeClr val="tx1"/>
              </a:solidFill>
              <a:latin typeface="+mn-lt"/>
              <a:ea typeface="+mn-ea"/>
              <a:cs typeface="+mn-cs"/>
            </a:endParaRPr>
          </a:p>
          <a:p>
            <a:pPr marL="171450" indent="-171450" algn="l">
              <a:lnSpc>
                <a:spcPts val="2457"/>
              </a:lnSpc>
              <a:spcAft>
                <a:spcPts val="600"/>
              </a:spcAft>
              <a:buFontTx/>
              <a:buChar char="-"/>
            </a:pPr>
            <a:r>
              <a:rPr lang="en-US" sz="1200" b="0" kern="1200" dirty="0">
                <a:solidFill>
                  <a:schemeClr val="tx1"/>
                </a:solidFill>
                <a:latin typeface="+mn-lt"/>
                <a:ea typeface="+mn-ea"/>
                <a:cs typeface="+mn-cs"/>
              </a:rPr>
              <a:t>Text: (code the process is executing) </a:t>
            </a:r>
            <a:r>
              <a:rPr lang="en-US" sz="1200" b="1" kern="1200" dirty="0">
                <a:solidFill>
                  <a:schemeClr val="tx1"/>
                </a:solidFill>
                <a:latin typeface="+mn-lt"/>
                <a:ea typeface="+mn-ea"/>
                <a:cs typeface="+mn-cs"/>
              </a:rPr>
              <a:t>[CLICK]</a:t>
            </a:r>
          </a:p>
          <a:p>
            <a:pPr marL="171450" indent="-171450" algn="l">
              <a:lnSpc>
                <a:spcPts val="2457"/>
              </a:lnSpc>
              <a:spcAft>
                <a:spcPts val="600"/>
              </a:spcAft>
              <a:buFontTx/>
              <a:buChar char="-"/>
            </a:pPr>
            <a:endParaRPr lang="en-US" sz="1200" b="0" kern="1200" dirty="0">
              <a:solidFill>
                <a:schemeClr val="tx1"/>
              </a:solidFill>
              <a:latin typeface="+mn-lt"/>
              <a:ea typeface="+mn-ea"/>
              <a:cs typeface="+mn-cs"/>
            </a:endParaRPr>
          </a:p>
          <a:p>
            <a:pPr marL="171450" indent="-171450" algn="l">
              <a:lnSpc>
                <a:spcPts val="2457"/>
              </a:lnSpc>
              <a:spcAft>
                <a:spcPts val="600"/>
              </a:spcAft>
              <a:buFontTx/>
              <a:buChar char="-"/>
            </a:pPr>
            <a:r>
              <a:rPr lang="en-US" sz="1200" b="0" kern="1200" dirty="0">
                <a:solidFill>
                  <a:schemeClr val="tx1"/>
                </a:solidFill>
                <a:latin typeface="+mn-lt"/>
                <a:ea typeface="+mn-ea"/>
                <a:cs typeface="+mn-cs"/>
              </a:rPr>
              <a:t>Data: static and dynamic variables and other structures (for example arrays and vectors) </a:t>
            </a:r>
            <a:r>
              <a:rPr lang="en-US" sz="1200" b="1" kern="1200" dirty="0">
                <a:solidFill>
                  <a:schemeClr val="tx1"/>
                </a:solidFill>
                <a:latin typeface="+mn-lt"/>
                <a:ea typeface="+mn-ea"/>
                <a:cs typeface="+mn-cs"/>
              </a:rPr>
              <a:t>[CLICK]</a:t>
            </a:r>
          </a:p>
          <a:p>
            <a:pPr marL="171450" indent="-171450" algn="l">
              <a:lnSpc>
                <a:spcPts val="2457"/>
              </a:lnSpc>
              <a:spcAft>
                <a:spcPts val="600"/>
              </a:spcAft>
              <a:buFontTx/>
              <a:buChar char="-"/>
            </a:pPr>
            <a:endParaRPr lang="en-US" sz="1200" b="0" kern="1200" dirty="0">
              <a:solidFill>
                <a:schemeClr val="tx1"/>
              </a:solidFill>
              <a:latin typeface="+mn-lt"/>
              <a:ea typeface="+mn-ea"/>
              <a:cs typeface="+mn-cs"/>
            </a:endParaRPr>
          </a:p>
          <a:p>
            <a:pPr marL="171450" indent="-171450" algn="l">
              <a:lnSpc>
                <a:spcPts val="2457"/>
              </a:lnSpc>
              <a:spcAft>
                <a:spcPts val="600"/>
              </a:spcAft>
              <a:buFontTx/>
              <a:buChar char="-"/>
            </a:pPr>
            <a:r>
              <a:rPr lang="en-US" sz="1200" b="0" kern="1200" dirty="0">
                <a:solidFill>
                  <a:schemeClr val="tx1"/>
                </a:solidFill>
                <a:latin typeface="+mn-lt"/>
                <a:ea typeface="+mn-ea"/>
                <a:cs typeface="+mn-cs"/>
              </a:rPr>
              <a:t>Stack: activation frames of the calls made (e.g. when a procedure or function is called)</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Note that allocated memory for Data grows up in the memory space, while memory allocated in the stack grows down in the memory space. </a:t>
            </a:r>
          </a:p>
          <a:p>
            <a:pPr algn="l">
              <a:lnSpc>
                <a:spcPts val="2457"/>
              </a:lnSpc>
              <a:spcAft>
                <a:spcPts val="600"/>
              </a:spcAft>
              <a:buNone/>
            </a:pPr>
            <a:endParaRPr lang="en-US" sz="1200" b="0" kern="1200" dirty="0">
              <a:solidFill>
                <a:schemeClr val="tx1"/>
              </a:solidFill>
              <a:latin typeface="+mn-lt"/>
              <a:ea typeface="+mn-ea"/>
              <a:cs typeface="+mn-cs"/>
            </a:endParaRPr>
          </a:p>
          <a:p>
            <a:pPr algn="l">
              <a:lnSpc>
                <a:spcPts val="2457"/>
              </a:lnSpc>
              <a:spcAft>
                <a:spcPts val="600"/>
              </a:spcAft>
              <a:buNone/>
            </a:pPr>
            <a:r>
              <a:rPr lang="en-US" sz="1200" b="0" kern="1200" dirty="0">
                <a:solidFill>
                  <a:schemeClr val="tx1"/>
                </a:solidFill>
                <a:latin typeface="+mn-lt"/>
                <a:ea typeface="+mn-ea"/>
                <a:cs typeface="+mn-cs"/>
              </a:rPr>
              <a:t>Memory for the process is allocated so that there is empty (Gap) memory for the data and stack to grow. </a:t>
            </a:r>
          </a:p>
          <a:p>
            <a:endParaRPr lang="en-US" b="0" dirty="0">
              <a:latin typeface="+mn-lt"/>
            </a:endParaRPr>
          </a:p>
          <a:p>
            <a:r>
              <a:rPr lang="en-US" b="1" dirty="0">
                <a:latin typeface="+mn-lt"/>
              </a:rPr>
              <a:t>[CLICK – Next Slide]</a:t>
            </a: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251725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OFF SCREEN</a:t>
            </a:r>
          </a:p>
          <a:p>
            <a:pPr algn="l">
              <a:lnSpc>
                <a:spcPts val="2457"/>
              </a:lnSpc>
              <a:spcAft>
                <a:spcPts val="600"/>
              </a:spcAft>
              <a:buNone/>
            </a:pPr>
            <a:endParaRPr lang="en-US" sz="1200" b="0" kern="1200" dirty="0">
              <a:solidFill>
                <a:schemeClr val="tx1"/>
              </a:solidFill>
              <a:latin typeface="+mn-lt"/>
              <a:ea typeface="+mn-ea"/>
              <a:cs typeface="+mn-cs"/>
            </a:endParaRPr>
          </a:p>
          <a:p>
            <a:r>
              <a:rPr lang="en-US" b="0" dirty="0">
                <a:latin typeface="+mn-lt"/>
              </a:rPr>
              <a:t>Now let’s see what happens when we make a procedure (or function) call.</a:t>
            </a:r>
          </a:p>
          <a:p>
            <a:endParaRPr lang="en-US" b="0" dirty="0">
              <a:latin typeface="+mn-lt"/>
            </a:endParaRPr>
          </a:p>
          <a:p>
            <a:r>
              <a:rPr lang="en-US" b="0" dirty="0">
                <a:latin typeface="+mn-lt"/>
              </a:rPr>
              <a:t>When we make a procedure call (or function call), we add a stack frame to the call stack: </a:t>
            </a:r>
            <a:r>
              <a:rPr lang="en-US" b="1" dirty="0">
                <a:latin typeface="+mn-lt"/>
              </a:rPr>
              <a:t>[CLICK]</a:t>
            </a:r>
            <a:endParaRPr lang="en-US" b="0" dirty="0">
              <a:latin typeface="+mn-lt"/>
            </a:endParaRPr>
          </a:p>
          <a:p>
            <a:endParaRPr lang="en-US" b="0" dirty="0">
              <a:latin typeface="+mn-lt"/>
            </a:endParaRPr>
          </a:p>
          <a:p>
            <a:r>
              <a:rPr lang="en-US" b="0" dirty="0">
                <a:latin typeface="+mn-lt"/>
              </a:rPr>
              <a:t>In the example, we are inside the procedure called </a:t>
            </a:r>
            <a:r>
              <a:rPr lang="en-US" b="0" dirty="0" err="1">
                <a:latin typeface="+mn-lt"/>
              </a:rPr>
              <a:t>lubba</a:t>
            </a:r>
            <a:r>
              <a:rPr lang="en-US" b="0" dirty="0">
                <a:latin typeface="+mn-lt"/>
              </a:rPr>
              <a:t>(), and we are calling the procedure </a:t>
            </a:r>
            <a:r>
              <a:rPr lang="en-US" b="0" dirty="0" err="1">
                <a:latin typeface="+mn-lt"/>
              </a:rPr>
              <a:t>dubdub</a:t>
            </a:r>
            <a:r>
              <a:rPr lang="en-US" b="0" dirty="0">
                <a:latin typeface="+mn-lt"/>
              </a:rPr>
              <a:t>, passing the number 42 by value. </a:t>
            </a:r>
          </a:p>
          <a:p>
            <a:endParaRPr lang="en-US" b="0" dirty="0">
              <a:latin typeface="+mn-lt"/>
            </a:endParaRPr>
          </a:p>
          <a:p>
            <a:r>
              <a:rPr lang="en-US" b="1" dirty="0">
                <a:latin typeface="+mn-lt"/>
              </a:rPr>
              <a:t>[CLICK – Next Slide]</a:t>
            </a:r>
          </a:p>
          <a:p>
            <a:endParaRPr lang="en-US"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10</a:t>
            </a:fld>
            <a:endParaRPr lang="en-US"/>
          </a:p>
        </p:txBody>
      </p:sp>
    </p:spTree>
    <p:extLst>
      <p:ext uri="{BB962C8B-B14F-4D97-AF65-F5344CB8AC3E}">
        <p14:creationId xmlns:p14="http://schemas.microsoft.com/office/powerpoint/2010/main" val="3059894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09600" y="1717978"/>
            <a:ext cx="10872989" cy="849463"/>
          </a:xfrm>
        </p:spPr>
        <p:txBody>
          <a:bodyPr wrap="square" tIns="91440" bIns="91440" anchor="b" anchorCtr="0">
            <a:spAutoFit/>
          </a:bodyPr>
          <a:lstStyle>
            <a:lvl1pPr>
              <a:defRPr sz="4800" b="1">
                <a:solidFill>
                  <a:schemeClr val="bg1"/>
                </a:solidFill>
              </a:defRPr>
            </a:lvl1pPr>
          </a:lstStyle>
          <a:p>
            <a:r>
              <a:rPr lang="en-US" dirty="0"/>
              <a:t>Title Slide With Subheading</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09601" y="2757397"/>
            <a:ext cx="5166360" cy="424732"/>
          </a:xfrm>
        </p:spPr>
        <p:txBody>
          <a:bodyPr wrap="square">
            <a:spAutoFit/>
          </a:bodyPr>
          <a:lstStyle>
            <a:lvl1pPr marL="0" indent="0">
              <a:buNone/>
              <a:defRPr sz="2400" b="0">
                <a:solidFill>
                  <a:schemeClr val="tx1"/>
                </a:solidFill>
              </a:defRPr>
            </a:lvl1pPr>
          </a:lstStyle>
          <a:p>
            <a:pPr lvl="0"/>
            <a:endParaRPr lang="en-US" dirty="0"/>
          </a:p>
        </p:txBody>
      </p:sp>
    </p:spTree>
    <p:extLst>
      <p:ext uri="{BB962C8B-B14F-4D97-AF65-F5344CB8AC3E}">
        <p14:creationId xmlns:p14="http://schemas.microsoft.com/office/powerpoint/2010/main" val="18837053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Main Content 2 Columns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Subheading</a:t>
            </a:r>
          </a:p>
        </p:txBody>
      </p:sp>
    </p:spTree>
    <p:extLst>
      <p:ext uri="{BB962C8B-B14F-4D97-AF65-F5344CB8AC3E}">
        <p14:creationId xmlns:p14="http://schemas.microsoft.com/office/powerpoint/2010/main" val="94435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000"/>
            <a:ext cx="4876800" cy="2527301"/>
          </a:xfrm>
        </p:spPr>
        <p:txBody>
          <a:bodyPr bIns="45720" anchor="b" anchorCtr="0">
            <a:noAutofit/>
          </a:bodyPr>
          <a:lstStyle>
            <a:lvl1pPr>
              <a:defRPr sz="4400"/>
            </a:lvl1pPr>
          </a:lstStyle>
          <a:p>
            <a:r>
              <a:rPr lang="en-US" dirty="0"/>
              <a:t>Text and Image</a:t>
            </a:r>
          </a:p>
        </p:txBody>
      </p:sp>
      <p:sp>
        <p:nvSpPr>
          <p:cNvPr id="3" name="Text Placeholder 2">
            <a:extLst>
              <a:ext uri="{FF2B5EF4-FFF2-40B4-BE49-F238E27FC236}">
                <a16:creationId xmlns:a16="http://schemas.microsoft.com/office/drawing/2014/main" id="{FD0048E3-8866-C835-96B7-D7AE8CCE5B55}"/>
              </a:ext>
            </a:extLst>
          </p:cNvPr>
          <p:cNvSpPr>
            <a:spLocks noGrp="1"/>
          </p:cNvSpPr>
          <p:nvPr>
            <p:ph idx="1"/>
          </p:nvPr>
        </p:nvSpPr>
        <p:spPr>
          <a:xfrm>
            <a:off x="609600" y="3429000"/>
            <a:ext cx="4876800" cy="2895600"/>
          </a:xfrm>
          <a:prstGeom prst="rect">
            <a:avLst/>
          </a:prstGeom>
        </p:spPr>
        <p:txBody>
          <a:bodyPr vert="horz" wrap="square" lIns="91440" tIns="45720" rIns="91440" bIns="45720" rtlCol="0">
            <a:noAutofit/>
          </a:bodyPr>
          <a:lstStyle>
            <a:lvl1pPr>
              <a:defRPr sz="2800" b="0">
                <a:solidFill>
                  <a:schemeClr val="tx1"/>
                </a:solidFill>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11148536-114F-96F0-C1A4-F8D92DB48FB9}"/>
              </a:ext>
            </a:extLst>
          </p:cNvPr>
          <p:cNvSpPr>
            <a:spLocks noGrp="1"/>
          </p:cNvSpPr>
          <p:nvPr>
            <p:ph type="pic" sz="quarter" idx="10"/>
          </p:nvPr>
        </p:nvSpPr>
        <p:spPr>
          <a:xfrm>
            <a:off x="6096000" y="0"/>
            <a:ext cx="6096000" cy="6858000"/>
          </a:xfrm>
        </p:spPr>
        <p:txBody>
          <a:bodyPr/>
          <a:lstStyle/>
          <a:p>
            <a:endParaRPr lang="en-US"/>
          </a:p>
        </p:txBody>
      </p:sp>
      <p:cxnSp>
        <p:nvCxnSpPr>
          <p:cNvPr id="4" name="Straight Connector 3">
            <a:extLst>
              <a:ext uri="{FF2B5EF4-FFF2-40B4-BE49-F238E27FC236}">
                <a16:creationId xmlns:a16="http://schemas.microsoft.com/office/drawing/2014/main" id="{40B6B518-A226-FEC6-4D21-EA3548E8CFFB}"/>
              </a:ext>
            </a:extLst>
          </p:cNvPr>
          <p:cNvCxnSpPr>
            <a:cxnSpLocks/>
          </p:cNvCxnSpPr>
          <p:nvPr userDrawn="1"/>
        </p:nvCxnSpPr>
        <p:spPr>
          <a:xfrm>
            <a:off x="760208" y="3253119"/>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04857"/>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Image Righ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0"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1" y="555162"/>
            <a:ext cx="4876800" cy="1671227"/>
          </a:xfrm>
        </p:spPr>
        <p:txBody>
          <a:bodyPr bIns="45720"/>
          <a:lstStyle>
            <a:lvl1pPr>
              <a:defRPr>
                <a:solidFill>
                  <a:schemeClr val="bg1"/>
                </a:solidFill>
              </a:defRPr>
            </a:lvl1pPr>
          </a:lstStyle>
          <a:p>
            <a:r>
              <a:rPr lang="en-US" dirty="0"/>
              <a:t>Content Left Image Right With Subheading</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08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7" name="Text Placeholder 9">
            <a:extLst>
              <a:ext uri="{FF2B5EF4-FFF2-40B4-BE49-F238E27FC236}">
                <a16:creationId xmlns:a16="http://schemas.microsoft.com/office/drawing/2014/main" id="{92164D4F-AFBB-F062-2A77-DB2BE3F62E59}"/>
              </a:ext>
            </a:extLst>
          </p:cNvPr>
          <p:cNvSpPr>
            <a:spLocks noGrp="1"/>
          </p:cNvSpPr>
          <p:nvPr>
            <p:ph type="body" sz="quarter" idx="15"/>
          </p:nvPr>
        </p:nvSpPr>
        <p:spPr>
          <a:xfrm>
            <a:off x="608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69406066"/>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Image Righ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6096001" y="0"/>
            <a:ext cx="6096000" cy="6858000"/>
          </a:xfrm>
        </p:spPr>
        <p:txBody>
          <a:bodyPr/>
          <a:lstStyle/>
          <a:p>
            <a:endParaRPr lang="en-US"/>
          </a:p>
        </p:txBody>
      </p:sp>
      <p:sp>
        <p:nvSpPr>
          <p:cNvPr id="4" name="Text Placeholder 9">
            <a:extLst>
              <a:ext uri="{FF2B5EF4-FFF2-40B4-BE49-F238E27FC236}">
                <a16:creationId xmlns:a16="http://schemas.microsoft.com/office/drawing/2014/main" id="{891FB2F9-96FE-0E99-4768-35313CF2A7CD}"/>
              </a:ext>
            </a:extLst>
          </p:cNvPr>
          <p:cNvSpPr>
            <a:spLocks noGrp="1"/>
          </p:cNvSpPr>
          <p:nvPr>
            <p:ph type="body" sz="quarter" idx="15"/>
          </p:nvPr>
        </p:nvSpPr>
        <p:spPr>
          <a:xfrm>
            <a:off x="608012" y="1946965"/>
            <a:ext cx="4877995" cy="400110"/>
          </a:xfrm>
        </p:spPr>
        <p:txBody>
          <a:bodyPr wrap="square">
            <a:spAutoFit/>
          </a:bodyPr>
          <a:lstStyle>
            <a:lvl1pPr>
              <a:lnSpc>
                <a:spcPct val="100000"/>
              </a:lnSpc>
              <a:defRPr/>
            </a:lvl1pPr>
          </a:lstStyle>
          <a:p>
            <a:pPr lvl="0"/>
            <a:r>
              <a:rPr lang="en-US" dirty="0"/>
              <a:t>Click to edit Master text styles</a:t>
            </a:r>
          </a:p>
        </p:txBody>
      </p:sp>
      <p:sp>
        <p:nvSpPr>
          <p:cNvPr id="7" name="Title 6">
            <a:extLst>
              <a:ext uri="{FF2B5EF4-FFF2-40B4-BE49-F238E27FC236}">
                <a16:creationId xmlns:a16="http://schemas.microsoft.com/office/drawing/2014/main" id="{0BBE9BC4-7152-E9EF-0EEE-FF02CFDDE18F}"/>
              </a:ext>
            </a:extLst>
          </p:cNvPr>
          <p:cNvSpPr>
            <a:spLocks noGrp="1"/>
          </p:cNvSpPr>
          <p:nvPr>
            <p:ph type="title" hasCustomPrompt="1"/>
          </p:nvPr>
        </p:nvSpPr>
        <p:spPr>
          <a:xfrm>
            <a:off x="609600" y="555162"/>
            <a:ext cx="4876799" cy="1902059"/>
          </a:xfrm>
        </p:spPr>
        <p:txBody>
          <a:bodyPr wrap="square">
            <a:spAutoFit/>
          </a:bodyPr>
          <a:lstStyle/>
          <a:p>
            <a:r>
              <a:rPr lang="en-US" dirty="0"/>
              <a:t>Content Left Image Right No Subheading</a:t>
            </a:r>
          </a:p>
        </p:txBody>
      </p:sp>
    </p:spTree>
    <p:extLst>
      <p:ext uri="{BB962C8B-B14F-4D97-AF65-F5344CB8AC3E}">
        <p14:creationId xmlns:p14="http://schemas.microsoft.com/office/powerpoint/2010/main" val="361714347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Right Image Left Subheading">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1" y="0"/>
            <a:ext cx="6096001" cy="6858000"/>
          </a:xfrm>
        </p:spPr>
        <p:txBody>
          <a:bodyPr/>
          <a:lstStyle/>
          <a:p>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705601" y="555162"/>
            <a:ext cx="4876800" cy="1144929"/>
          </a:xfrm>
        </p:spPr>
        <p:txBody>
          <a:bodyPr bIns="45720"/>
          <a:lstStyle>
            <a:lvl1pPr>
              <a:defRPr>
                <a:solidFill>
                  <a:schemeClr val="bg1"/>
                </a:solidFill>
              </a:defRPr>
            </a:lvl1pPr>
          </a:lstStyle>
          <a:p>
            <a:r>
              <a:rPr lang="en-US" dirty="0"/>
              <a:t>Content Right Image Left With Subheading</a:t>
            </a:r>
          </a:p>
        </p:txBody>
      </p:sp>
      <p:sp>
        <p:nvSpPr>
          <p:cNvPr id="7" name="Text Placeholder 3">
            <a:extLst>
              <a:ext uri="{FF2B5EF4-FFF2-40B4-BE49-F238E27FC236}">
                <a16:creationId xmlns:a16="http://schemas.microsoft.com/office/drawing/2014/main" id="{DCA6D470-285F-A307-4798-D9CF1D0B2E1C}"/>
              </a:ext>
            </a:extLst>
          </p:cNvPr>
          <p:cNvSpPr>
            <a:spLocks noGrp="1"/>
          </p:cNvSpPr>
          <p:nvPr>
            <p:ph type="body" sz="quarter" idx="15"/>
          </p:nvPr>
        </p:nvSpPr>
        <p:spPr>
          <a:xfrm>
            <a:off x="6704140" y="1710377"/>
            <a:ext cx="4876799"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4184174A-15E7-0438-8D7B-1D80F96537B4}"/>
              </a:ext>
            </a:extLst>
          </p:cNvPr>
          <p:cNvSpPr>
            <a:spLocks noGrp="1"/>
          </p:cNvSpPr>
          <p:nvPr>
            <p:ph type="body" sz="quarter" idx="16"/>
          </p:nvPr>
        </p:nvSpPr>
        <p:spPr>
          <a:xfrm>
            <a:off x="6704012" y="2431627"/>
            <a:ext cx="48767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9" name="Straight Connector 8">
            <a:extLst>
              <a:ext uri="{FF2B5EF4-FFF2-40B4-BE49-F238E27FC236}">
                <a16:creationId xmlns:a16="http://schemas.microsoft.com/office/drawing/2014/main" id="{FE61ABB8-1676-AD98-FE2B-452C81326D12}"/>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5200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Right Image Left No Subhea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76A858-A728-A677-580E-0D4E720C8C5F}"/>
              </a:ext>
            </a:extLst>
          </p:cNvPr>
          <p:cNvSpPr>
            <a:spLocks noGrp="1"/>
          </p:cNvSpPr>
          <p:nvPr>
            <p:ph type="pic" sz="quarter" idx="14"/>
          </p:nvPr>
        </p:nvSpPr>
        <p:spPr>
          <a:xfrm>
            <a:off x="0" y="0"/>
            <a:ext cx="6096000" cy="6858000"/>
          </a:xfrm>
        </p:spPr>
        <p:txBody>
          <a:bodyPr/>
          <a:lstStyle/>
          <a:p>
            <a:endParaRPr lang="en-US"/>
          </a:p>
        </p:txBody>
      </p:sp>
      <p:sp>
        <p:nvSpPr>
          <p:cNvPr id="4" name="Text Placeholder 9">
            <a:extLst>
              <a:ext uri="{FF2B5EF4-FFF2-40B4-BE49-F238E27FC236}">
                <a16:creationId xmlns:a16="http://schemas.microsoft.com/office/drawing/2014/main" id="{FAE3C633-CBB1-0BF2-007C-0C226D86EE0E}"/>
              </a:ext>
            </a:extLst>
          </p:cNvPr>
          <p:cNvSpPr>
            <a:spLocks noGrp="1"/>
          </p:cNvSpPr>
          <p:nvPr>
            <p:ph type="body" sz="quarter" idx="15"/>
          </p:nvPr>
        </p:nvSpPr>
        <p:spPr>
          <a:xfrm>
            <a:off x="6705867" y="1946965"/>
            <a:ext cx="4877914" cy="400110"/>
          </a:xfrm>
        </p:spPr>
        <p:txBody>
          <a:bodyPr wrap="square">
            <a:spAutoFit/>
          </a:bodyPr>
          <a:lstStyle>
            <a:lvl1pPr>
              <a:lnSpc>
                <a:spcPct val="100000"/>
              </a:lnSpc>
              <a:defRPr/>
            </a:lvl1pPr>
          </a:lstStyle>
          <a:p>
            <a:pPr lvl="0"/>
            <a:r>
              <a:rPr lang="en-US" dirty="0"/>
              <a:t>Click to edit Master text styles</a:t>
            </a:r>
          </a:p>
        </p:txBody>
      </p:sp>
      <p:sp>
        <p:nvSpPr>
          <p:cNvPr id="3" name="Title 2">
            <a:extLst>
              <a:ext uri="{FF2B5EF4-FFF2-40B4-BE49-F238E27FC236}">
                <a16:creationId xmlns:a16="http://schemas.microsoft.com/office/drawing/2014/main" id="{359F4F3A-1A6E-763B-B1BE-070BE29A2EDB}"/>
              </a:ext>
            </a:extLst>
          </p:cNvPr>
          <p:cNvSpPr>
            <a:spLocks noGrp="1"/>
          </p:cNvSpPr>
          <p:nvPr>
            <p:ph type="title" hasCustomPrompt="1"/>
          </p:nvPr>
        </p:nvSpPr>
        <p:spPr>
          <a:xfrm>
            <a:off x="6705601" y="555162"/>
            <a:ext cx="4876800" cy="1902059"/>
          </a:xfrm>
        </p:spPr>
        <p:txBody>
          <a:bodyPr wrap="square">
            <a:spAutoFit/>
          </a:bodyPr>
          <a:lstStyle/>
          <a:p>
            <a:r>
              <a:rPr lang="en-US" dirty="0"/>
              <a:t>Content Right Image Left No Subheading</a:t>
            </a:r>
          </a:p>
        </p:txBody>
      </p:sp>
      <p:cxnSp>
        <p:nvCxnSpPr>
          <p:cNvPr id="2" name="Straight Connector 1">
            <a:extLst>
              <a:ext uri="{FF2B5EF4-FFF2-40B4-BE49-F238E27FC236}">
                <a16:creationId xmlns:a16="http://schemas.microsoft.com/office/drawing/2014/main" id="{F2089BCD-5447-AF37-CC37-81E7A7086F4A}"/>
              </a:ext>
            </a:extLst>
          </p:cNvPr>
          <p:cNvCxnSpPr>
            <a:cxnSpLocks/>
          </p:cNvCxnSpPr>
          <p:nvPr userDrawn="1"/>
        </p:nvCxnSpPr>
        <p:spPr>
          <a:xfrm>
            <a:off x="6856776"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091994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or On Screen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804D6A-4F66-0F6E-D6C0-1F94E2F7935D}"/>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4876800" cy="1671227"/>
          </a:xfrm>
        </p:spPr>
        <p:txBody>
          <a:bodyPr wrap="square" bIns="45720">
            <a:spAutoFit/>
          </a:bodyPr>
          <a:lstStyle>
            <a:lvl1pPr>
              <a:defRPr>
                <a:solidFill>
                  <a:schemeClr val="bg1"/>
                </a:solidFill>
              </a:defRPr>
            </a:lvl1pPr>
          </a:lstStyle>
          <a:p>
            <a:r>
              <a:rPr lang="en-US" dirty="0"/>
              <a:t>Instructor On Screen With Subheading</a:t>
            </a:r>
          </a:p>
        </p:txBody>
      </p:sp>
      <p:sp>
        <p:nvSpPr>
          <p:cNvPr id="7" name="Text Placeholder 3">
            <a:extLst>
              <a:ext uri="{FF2B5EF4-FFF2-40B4-BE49-F238E27FC236}">
                <a16:creationId xmlns:a16="http://schemas.microsoft.com/office/drawing/2014/main" id="{F7AF7CD4-F173-10CD-AE71-819A2FD25ADB}"/>
              </a:ext>
            </a:extLst>
          </p:cNvPr>
          <p:cNvSpPr>
            <a:spLocks noGrp="1"/>
          </p:cNvSpPr>
          <p:nvPr>
            <p:ph type="body" sz="quarter" idx="13"/>
          </p:nvPr>
        </p:nvSpPr>
        <p:spPr>
          <a:xfrm>
            <a:off x="608139" y="1710377"/>
            <a:ext cx="4876801" cy="1098762"/>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8" name="Text Placeholder 9">
            <a:extLst>
              <a:ext uri="{FF2B5EF4-FFF2-40B4-BE49-F238E27FC236}">
                <a16:creationId xmlns:a16="http://schemas.microsoft.com/office/drawing/2014/main" id="{AF0EF383-C099-8539-B9AC-DA69BC02813A}"/>
              </a:ext>
            </a:extLst>
          </p:cNvPr>
          <p:cNvSpPr>
            <a:spLocks noGrp="1"/>
          </p:cNvSpPr>
          <p:nvPr>
            <p:ph type="body" sz="quarter" idx="15"/>
          </p:nvPr>
        </p:nvSpPr>
        <p:spPr>
          <a:xfrm>
            <a:off x="608011" y="2431627"/>
            <a:ext cx="48768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23515B0A-9B2B-F8DA-828F-B91C00E11181}"/>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30056271"/>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or On Screen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6B6D76-CFD1-1D5F-7698-F7EE6AD22778}"/>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9">
            <a:extLst>
              <a:ext uri="{FF2B5EF4-FFF2-40B4-BE49-F238E27FC236}">
                <a16:creationId xmlns:a16="http://schemas.microsoft.com/office/drawing/2014/main" id="{AB6F6098-E582-CE83-A072-39A41C84E253}"/>
              </a:ext>
            </a:extLst>
          </p:cNvPr>
          <p:cNvSpPr>
            <a:spLocks noGrp="1"/>
          </p:cNvSpPr>
          <p:nvPr>
            <p:ph type="body" sz="quarter" idx="15"/>
          </p:nvPr>
        </p:nvSpPr>
        <p:spPr>
          <a:xfrm>
            <a:off x="608012" y="2466336"/>
            <a:ext cx="48768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7F0FF4CF-61C3-2A26-E324-19C29F760F95}"/>
              </a:ext>
            </a:extLst>
          </p:cNvPr>
          <p:cNvSpPr>
            <a:spLocks noGrp="1"/>
          </p:cNvSpPr>
          <p:nvPr>
            <p:ph type="title" hasCustomPrompt="1"/>
          </p:nvPr>
        </p:nvSpPr>
        <p:spPr>
          <a:xfrm>
            <a:off x="609600" y="555162"/>
            <a:ext cx="4876800" cy="1902059"/>
          </a:xfrm>
        </p:spPr>
        <p:txBody>
          <a:bodyPr>
            <a:spAutoFit/>
          </a:bodyPr>
          <a:lstStyle>
            <a:lvl1pPr>
              <a:defRPr>
                <a:solidFill>
                  <a:schemeClr val="bg1"/>
                </a:solidFill>
              </a:defRPr>
            </a:lvl1pPr>
          </a:lstStyle>
          <a:p>
            <a:r>
              <a:rPr lang="en-US" dirty="0"/>
              <a:t>Instructor On Screen No Subheading</a:t>
            </a:r>
          </a:p>
        </p:txBody>
      </p:sp>
      <p:cxnSp>
        <p:nvCxnSpPr>
          <p:cNvPr id="5" name="Straight Connector 4">
            <a:extLst>
              <a:ext uri="{FF2B5EF4-FFF2-40B4-BE49-F238E27FC236}">
                <a16:creationId xmlns:a16="http://schemas.microsoft.com/office/drawing/2014/main" id="{181908E1-47F6-7F20-BE87-2AFC5C8A38E4}"/>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822929"/>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structor On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972800" cy="618631"/>
          </a:xfrm>
        </p:spPr>
        <p:txBody>
          <a:bodyPr bIns="45720"/>
          <a:lstStyle>
            <a:lvl1pPr>
              <a:defRPr>
                <a:solidFill>
                  <a:schemeClr val="tx2"/>
                </a:solidFill>
              </a:defRPr>
            </a:lvl1pPr>
          </a:lstStyle>
          <a:p>
            <a:r>
              <a:rPr lang="en-US" dirty="0"/>
              <a:t>Instructor On Screen</a:t>
            </a:r>
          </a:p>
        </p:txBody>
      </p:sp>
    </p:spTree>
    <p:extLst>
      <p:ext uri="{BB962C8B-B14F-4D97-AF65-F5344CB8AC3E}">
        <p14:creationId xmlns:p14="http://schemas.microsoft.com/office/powerpoint/2010/main" val="4183022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9627B8-84AC-882D-6115-32916E25FFDB}"/>
              </a:ext>
            </a:extLst>
          </p:cNvPr>
          <p:cNvSpPr/>
          <p:nvPr userDrawn="1"/>
        </p:nvSpPr>
        <p:spPr>
          <a:xfrm>
            <a:off x="0" y="0"/>
            <a:ext cx="610209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7798B354-6C34-24FD-968C-DA4A3BBC26DC}"/>
              </a:ext>
            </a:extLst>
          </p:cNvPr>
          <p:cNvSpPr>
            <a:spLocks noGrp="1"/>
          </p:cNvSpPr>
          <p:nvPr>
            <p:ph type="body" sz="quarter" idx="10"/>
          </p:nvPr>
        </p:nvSpPr>
        <p:spPr>
          <a:xfrm>
            <a:off x="1206500" y="1727200"/>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0" name="Text Placeholder 7">
            <a:extLst>
              <a:ext uri="{FF2B5EF4-FFF2-40B4-BE49-F238E27FC236}">
                <a16:creationId xmlns:a16="http://schemas.microsoft.com/office/drawing/2014/main" id="{4B0522F9-1A2F-AF19-3AD6-16B8E64CF058}"/>
              </a:ext>
            </a:extLst>
          </p:cNvPr>
          <p:cNvSpPr>
            <a:spLocks noGrp="1"/>
          </p:cNvSpPr>
          <p:nvPr>
            <p:ph type="body" sz="quarter" idx="11"/>
          </p:nvPr>
        </p:nvSpPr>
        <p:spPr>
          <a:xfrm>
            <a:off x="1206500" y="2923526"/>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1" name="Text Placeholder 7">
            <a:extLst>
              <a:ext uri="{FF2B5EF4-FFF2-40B4-BE49-F238E27FC236}">
                <a16:creationId xmlns:a16="http://schemas.microsoft.com/office/drawing/2014/main" id="{45713639-74FF-8024-B19D-6109059652F5}"/>
              </a:ext>
            </a:extLst>
          </p:cNvPr>
          <p:cNvSpPr>
            <a:spLocks noGrp="1"/>
          </p:cNvSpPr>
          <p:nvPr>
            <p:ph type="body" sz="quarter" idx="12"/>
          </p:nvPr>
        </p:nvSpPr>
        <p:spPr>
          <a:xfrm>
            <a:off x="1206500" y="4119852"/>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22" name="Text Placeholder 7">
            <a:extLst>
              <a:ext uri="{FF2B5EF4-FFF2-40B4-BE49-F238E27FC236}">
                <a16:creationId xmlns:a16="http://schemas.microsoft.com/office/drawing/2014/main" id="{FF8C78F6-5469-6477-5292-FE5B3728C3AF}"/>
              </a:ext>
            </a:extLst>
          </p:cNvPr>
          <p:cNvSpPr>
            <a:spLocks noGrp="1"/>
          </p:cNvSpPr>
          <p:nvPr>
            <p:ph type="body" sz="quarter" idx="13"/>
          </p:nvPr>
        </p:nvSpPr>
        <p:spPr>
          <a:xfrm>
            <a:off x="1206500" y="5316179"/>
            <a:ext cx="4272700" cy="461665"/>
          </a:xfrm>
        </p:spPr>
        <p:txBody>
          <a:bodyPr>
            <a:spAutoFit/>
          </a:bodyPr>
          <a:lstStyle>
            <a:lvl1pPr>
              <a:lnSpc>
                <a:spcPct val="100000"/>
              </a:lnSpc>
              <a:defRPr sz="2400">
                <a:solidFill>
                  <a:schemeClr val="bg1"/>
                </a:solidFill>
              </a:defRPr>
            </a:lvl1pPr>
            <a:lvl2pPr marL="457200" indent="0">
              <a:buNone/>
              <a:defRPr/>
            </a:lvl2pPr>
          </a:lstStyle>
          <a:p>
            <a:pPr lvl="0"/>
            <a:r>
              <a:rPr lang="en-US" dirty="0"/>
              <a:t>Click to edit Master text styles</a:t>
            </a:r>
          </a:p>
        </p:txBody>
      </p:sp>
      <p:sp>
        <p:nvSpPr>
          <p:cNvPr id="3" name="Title 2">
            <a:extLst>
              <a:ext uri="{FF2B5EF4-FFF2-40B4-BE49-F238E27FC236}">
                <a16:creationId xmlns:a16="http://schemas.microsoft.com/office/drawing/2014/main" id="{5BEC6A6D-4F57-9F3B-EAA7-308E506A136E}"/>
              </a:ext>
            </a:extLst>
          </p:cNvPr>
          <p:cNvSpPr>
            <a:spLocks noGrp="1"/>
          </p:cNvSpPr>
          <p:nvPr>
            <p:ph type="title" hasCustomPrompt="1"/>
          </p:nvPr>
        </p:nvSpPr>
        <p:spPr>
          <a:xfrm>
            <a:off x="609600" y="555162"/>
            <a:ext cx="4869600" cy="618631"/>
          </a:xfrm>
        </p:spPr>
        <p:txBody>
          <a:bodyPr bIns="45720"/>
          <a:lstStyle>
            <a:lvl1pPr>
              <a:defRPr>
                <a:solidFill>
                  <a:schemeClr val="bg1"/>
                </a:solidFill>
              </a:defRPr>
            </a:lvl1pPr>
          </a:lstStyle>
          <a:p>
            <a:r>
              <a:rPr lang="en-US" dirty="0"/>
              <a:t>Objectives</a:t>
            </a:r>
          </a:p>
        </p:txBody>
      </p:sp>
      <p:cxnSp>
        <p:nvCxnSpPr>
          <p:cNvPr id="5" name="Straight Connector 4">
            <a:extLst>
              <a:ext uri="{FF2B5EF4-FFF2-40B4-BE49-F238E27FC236}">
                <a16:creationId xmlns:a16="http://schemas.microsoft.com/office/drawing/2014/main" id="{81AC9A1F-255C-0D18-6516-6BECD5849248}"/>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578094"/>
      </p:ext>
    </p:extLst>
  </p:cSld>
  <p:clrMapOvr>
    <a:masterClrMapping/>
  </p:clrMapOvr>
  <p:extLst>
    <p:ext uri="{DCECCB84-F9BA-43D5-87BE-67443E8EF086}">
      <p15:sldGuideLst xmlns:p15="http://schemas.microsoft.com/office/powerpoint/2012/main">
        <p15:guide id="1" pos="345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9922" y="1630513"/>
            <a:ext cx="10872989" cy="849463"/>
          </a:xfrm>
        </p:spPr>
        <p:txBody>
          <a:bodyPr wrap="square" tIns="91440" bIns="91440" anchor="b" anchorCtr="0">
            <a:spAutoFit/>
          </a:bodyPr>
          <a:lstStyle>
            <a:lvl1pPr>
              <a:defRPr sz="4800" b="1">
                <a:solidFill>
                  <a:schemeClr val="bg1"/>
                </a:solidFill>
              </a:defRPr>
            </a:lvl1pPr>
          </a:lstStyle>
          <a:p>
            <a:r>
              <a:rPr lang="en-US" dirty="0"/>
              <a:t>Title Slide No Subheading</a:t>
            </a:r>
          </a:p>
        </p:txBody>
      </p:sp>
    </p:spTree>
    <p:extLst>
      <p:ext uri="{BB962C8B-B14F-4D97-AF65-F5344CB8AC3E}">
        <p14:creationId xmlns:p14="http://schemas.microsoft.com/office/powerpoint/2010/main" val="3922812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ith Headin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9A6AED2A-E40A-6CF2-C323-E15C9DBA0D1F}"/>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420313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E67B943-4C7A-7943-B319-0ED408D1BC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22302" y="-647692"/>
            <a:ext cx="5257800" cy="618631"/>
          </a:xfrm>
        </p:spPr>
        <p:txBody>
          <a:bodyPr bIns="45720"/>
          <a:lstStyle>
            <a:lvl1pPr>
              <a:defRPr>
                <a:solidFill>
                  <a:schemeClr val="tx2"/>
                </a:solidFill>
              </a:defRPr>
            </a:lvl1pPr>
          </a:lstStyle>
          <a:p>
            <a:r>
              <a:rPr lang="en-US" dirty="0"/>
              <a:t>Quote</a:t>
            </a:r>
          </a:p>
        </p:txBody>
      </p:sp>
      <p:sp>
        <p:nvSpPr>
          <p:cNvPr id="9" name="Text Placeholder 3">
            <a:extLst>
              <a:ext uri="{FF2B5EF4-FFF2-40B4-BE49-F238E27FC236}">
                <a16:creationId xmlns:a16="http://schemas.microsoft.com/office/drawing/2014/main" id="{37FED7D1-16AC-3EE6-2233-5C297D35ADED}"/>
              </a:ext>
            </a:extLst>
          </p:cNvPr>
          <p:cNvSpPr>
            <a:spLocks noGrp="1"/>
          </p:cNvSpPr>
          <p:nvPr>
            <p:ph type="body" sz="quarter" idx="15" hasCustomPrompt="1"/>
          </p:nvPr>
        </p:nvSpPr>
        <p:spPr>
          <a:xfrm>
            <a:off x="1576807" y="2035880"/>
            <a:ext cx="1048522" cy="2003625"/>
          </a:xfrm>
        </p:spPr>
        <p:txBody>
          <a:bodyPr wrap="square" anchor="ctr" anchorCtr="0">
            <a:spAutoFit/>
          </a:bodyPr>
          <a:lstStyle>
            <a:lvl1pPr marL="0" indent="0">
              <a:buNone/>
              <a:defRPr sz="13800" b="1">
                <a:solidFill>
                  <a:schemeClr val="tx1"/>
                </a:solidFill>
                <a:latin typeface="+mj-lt"/>
              </a:defRPr>
            </a:lvl1pPr>
            <a:lvl2pPr marL="457200" indent="0">
              <a:buNone/>
              <a:defRPr/>
            </a:lvl2pPr>
          </a:lstStyle>
          <a:p>
            <a:pPr lvl="0"/>
            <a:r>
              <a:rPr lang="en-US" dirty="0"/>
              <a:t>“</a:t>
            </a:r>
          </a:p>
        </p:txBody>
      </p:sp>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1692442" y="2536018"/>
            <a:ext cx="8807115" cy="523220"/>
          </a:xfrm>
        </p:spPr>
        <p:txBody>
          <a:bodyPr wrap="square" anchor="ctr" anchorCtr="0">
            <a:spAutoFit/>
          </a:bodyPr>
          <a:lstStyle>
            <a:lvl1pPr marL="0" indent="0">
              <a:lnSpc>
                <a:spcPct val="100000"/>
              </a:lnSpc>
              <a:buNone/>
              <a:defRPr sz="2800" b="0">
                <a:solidFill>
                  <a:schemeClr val="bg1"/>
                </a:solidFill>
                <a:latin typeface="+mj-lt"/>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868175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Item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Items Vertical</a:t>
            </a:r>
          </a:p>
        </p:txBody>
      </p:sp>
      <p:sp>
        <p:nvSpPr>
          <p:cNvPr id="6" name="Text Placeholder 3">
            <a:extLst>
              <a:ext uri="{FF2B5EF4-FFF2-40B4-BE49-F238E27FC236}">
                <a16:creationId xmlns:a16="http://schemas.microsoft.com/office/drawing/2014/main" id="{C0BBCCAF-34FD-7D6E-0D68-C574E65D9FA6}"/>
              </a:ext>
            </a:extLst>
          </p:cNvPr>
          <p:cNvSpPr>
            <a:spLocks noGrp="1"/>
          </p:cNvSpPr>
          <p:nvPr>
            <p:ph type="body" sz="quarter" idx="13"/>
          </p:nvPr>
        </p:nvSpPr>
        <p:spPr>
          <a:xfrm>
            <a:off x="1709731" y="17254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1" name="Text Placeholder 10">
            <a:extLst>
              <a:ext uri="{FF2B5EF4-FFF2-40B4-BE49-F238E27FC236}">
                <a16:creationId xmlns:a16="http://schemas.microsoft.com/office/drawing/2014/main" id="{4667AA14-F4C6-9A30-1E5A-30252133092D}"/>
              </a:ext>
            </a:extLst>
          </p:cNvPr>
          <p:cNvSpPr>
            <a:spLocks noGrp="1"/>
          </p:cNvSpPr>
          <p:nvPr>
            <p:ph type="body" sz="quarter" idx="14"/>
          </p:nvPr>
        </p:nvSpPr>
        <p:spPr>
          <a:xfrm>
            <a:off x="1710191" y="2136838"/>
            <a:ext cx="9653041" cy="400110"/>
          </a:xfrm>
        </p:spPr>
        <p:txBody>
          <a:bodyPr wrap="square">
            <a:spAutoFit/>
          </a:bodyPr>
          <a:lstStyle>
            <a:lvl1pPr>
              <a:lnSpc>
                <a:spcPct val="100000"/>
              </a:lnSpc>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A4081E9-35C5-9D13-D0D7-3697D7731F3A}"/>
              </a:ext>
            </a:extLst>
          </p:cNvPr>
          <p:cNvSpPr>
            <a:spLocks noGrp="1"/>
          </p:cNvSpPr>
          <p:nvPr>
            <p:ph type="body" sz="quarter" idx="15"/>
          </p:nvPr>
        </p:nvSpPr>
        <p:spPr>
          <a:xfrm>
            <a:off x="1709731" y="33002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3" name="Text Placeholder 10">
            <a:extLst>
              <a:ext uri="{FF2B5EF4-FFF2-40B4-BE49-F238E27FC236}">
                <a16:creationId xmlns:a16="http://schemas.microsoft.com/office/drawing/2014/main" id="{77DCFB00-E197-1E0F-6E64-2D104C42FDB4}"/>
              </a:ext>
            </a:extLst>
          </p:cNvPr>
          <p:cNvSpPr>
            <a:spLocks noGrp="1"/>
          </p:cNvSpPr>
          <p:nvPr>
            <p:ph type="body" sz="quarter" idx="16"/>
          </p:nvPr>
        </p:nvSpPr>
        <p:spPr>
          <a:xfrm>
            <a:off x="1710191" y="3711638"/>
            <a:ext cx="9653041" cy="400110"/>
          </a:xfrm>
        </p:spPr>
        <p:txBody>
          <a:bodyPr wrap="square">
            <a:spAutoFit/>
          </a:bodyPr>
          <a:lstStyle>
            <a:lvl1pPr>
              <a:lnSpc>
                <a:spcPct val="100000"/>
              </a:lnSpc>
              <a:defRPr/>
            </a:lvl1pPr>
          </a:lstStyle>
          <a:p>
            <a:pPr lvl="0"/>
            <a:r>
              <a:rPr lang="en-US" dirty="0"/>
              <a:t>Click to edit Master text styles</a:t>
            </a:r>
          </a:p>
        </p:txBody>
      </p:sp>
      <p:sp>
        <p:nvSpPr>
          <p:cNvPr id="14" name="Text Placeholder 3">
            <a:extLst>
              <a:ext uri="{FF2B5EF4-FFF2-40B4-BE49-F238E27FC236}">
                <a16:creationId xmlns:a16="http://schemas.microsoft.com/office/drawing/2014/main" id="{5C24D8A0-D5B6-2DAD-FA5D-339710017D30}"/>
              </a:ext>
            </a:extLst>
          </p:cNvPr>
          <p:cNvSpPr>
            <a:spLocks noGrp="1"/>
          </p:cNvSpPr>
          <p:nvPr>
            <p:ph type="body" sz="quarter" idx="17"/>
          </p:nvPr>
        </p:nvSpPr>
        <p:spPr>
          <a:xfrm>
            <a:off x="1709731" y="4875091"/>
            <a:ext cx="9653685" cy="461665"/>
          </a:xfrm>
        </p:spPr>
        <p:txBody>
          <a:bodyPr wrap="square">
            <a:spAutoFit/>
          </a:bodyPr>
          <a:lstStyle>
            <a:lvl1pPr marL="0" indent="0">
              <a:lnSpc>
                <a:spcPct val="100000"/>
              </a:lnSpc>
              <a:buNone/>
              <a:defRPr sz="2400" b="0">
                <a:solidFill>
                  <a:schemeClr val="tx1"/>
                </a:solidFill>
                <a:latin typeface="+mj-lt"/>
              </a:defRPr>
            </a:lvl1pPr>
            <a:lvl2pPr marL="457200" indent="0">
              <a:buNone/>
              <a:defRPr/>
            </a:lvl2pPr>
          </a:lstStyle>
          <a:p>
            <a:pPr lvl="0"/>
            <a:r>
              <a:rPr lang="en-US" dirty="0"/>
              <a:t>Click to edit Master text styles</a:t>
            </a:r>
          </a:p>
        </p:txBody>
      </p:sp>
      <p:sp>
        <p:nvSpPr>
          <p:cNvPr id="15" name="Text Placeholder 10">
            <a:extLst>
              <a:ext uri="{FF2B5EF4-FFF2-40B4-BE49-F238E27FC236}">
                <a16:creationId xmlns:a16="http://schemas.microsoft.com/office/drawing/2014/main" id="{91A86BCB-B202-E7D7-94BD-9684EF12A0AC}"/>
              </a:ext>
            </a:extLst>
          </p:cNvPr>
          <p:cNvSpPr>
            <a:spLocks noGrp="1"/>
          </p:cNvSpPr>
          <p:nvPr>
            <p:ph type="body" sz="quarter" idx="18"/>
          </p:nvPr>
        </p:nvSpPr>
        <p:spPr>
          <a:xfrm>
            <a:off x="1710191" y="5278223"/>
            <a:ext cx="9653041" cy="400110"/>
          </a:xfrm>
        </p:spPr>
        <p:txBody>
          <a:bodyPr wrap="square">
            <a:spAutoFit/>
          </a:bodyPr>
          <a:lstStyle>
            <a:lvl1pPr>
              <a:lnSpc>
                <a:spcPct val="100000"/>
              </a:lnSpc>
              <a:defRPr/>
            </a:lvl1pPr>
          </a:lstStyle>
          <a:p>
            <a:pPr lvl="0"/>
            <a:r>
              <a:rPr lang="en-US" dirty="0"/>
              <a:t>Click to edit Master text styles</a:t>
            </a:r>
          </a:p>
        </p:txBody>
      </p:sp>
      <p:pic>
        <p:nvPicPr>
          <p:cNvPr id="4" name="Picture 3" descr="A picture containing light&#10;&#10;Description automatically generated">
            <a:extLst>
              <a:ext uri="{FF2B5EF4-FFF2-40B4-BE49-F238E27FC236}">
                <a16:creationId xmlns:a16="http://schemas.microsoft.com/office/drawing/2014/main" id="{B547A9B2-4FF5-68F0-5F22-79D8E1FB994B}"/>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Tree>
    <p:extLst>
      <p:ext uri="{BB962C8B-B14F-4D97-AF65-F5344CB8AC3E}">
        <p14:creationId xmlns:p14="http://schemas.microsoft.com/office/powerpoint/2010/main" val="2654182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Or Five Items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Three Or Five Items Horizontal</a:t>
            </a:r>
          </a:p>
        </p:txBody>
      </p:sp>
      <p:sp>
        <p:nvSpPr>
          <p:cNvPr id="19" name="Text Placeholder 4">
            <a:extLst>
              <a:ext uri="{FF2B5EF4-FFF2-40B4-BE49-F238E27FC236}">
                <a16:creationId xmlns:a16="http://schemas.microsoft.com/office/drawing/2014/main" id="{BE1AB42E-9B24-4CCB-0898-CEC4161A1BE0}"/>
              </a:ext>
            </a:extLst>
          </p:cNvPr>
          <p:cNvSpPr>
            <a:spLocks noGrp="1"/>
          </p:cNvSpPr>
          <p:nvPr>
            <p:ph type="body" sz="quarter" idx="24"/>
          </p:nvPr>
        </p:nvSpPr>
        <p:spPr>
          <a:xfrm>
            <a:off x="2639292"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0" name="Text Placeholder 5">
            <a:extLst>
              <a:ext uri="{FF2B5EF4-FFF2-40B4-BE49-F238E27FC236}">
                <a16:creationId xmlns:a16="http://schemas.microsoft.com/office/drawing/2014/main" id="{394FD22E-B877-2EA9-C515-34728364380C}"/>
              </a:ext>
            </a:extLst>
          </p:cNvPr>
          <p:cNvSpPr>
            <a:spLocks noGrp="1"/>
          </p:cNvSpPr>
          <p:nvPr>
            <p:ph type="body" sz="quarter" idx="25"/>
          </p:nvPr>
        </p:nvSpPr>
        <p:spPr>
          <a:xfrm>
            <a:off x="2639292"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6" name="Text Placeholder 4">
            <a:extLst>
              <a:ext uri="{FF2B5EF4-FFF2-40B4-BE49-F238E27FC236}">
                <a16:creationId xmlns:a16="http://schemas.microsoft.com/office/drawing/2014/main" id="{3AACF134-8F63-9DBD-4CCB-B5742721F0F7}"/>
              </a:ext>
            </a:extLst>
          </p:cNvPr>
          <p:cNvSpPr>
            <a:spLocks noGrp="1"/>
          </p:cNvSpPr>
          <p:nvPr>
            <p:ph type="body" sz="quarter" idx="26"/>
          </p:nvPr>
        </p:nvSpPr>
        <p:spPr>
          <a:xfrm>
            <a:off x="6594763" y="2450744"/>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17" name="Text Placeholder 5">
            <a:extLst>
              <a:ext uri="{FF2B5EF4-FFF2-40B4-BE49-F238E27FC236}">
                <a16:creationId xmlns:a16="http://schemas.microsoft.com/office/drawing/2014/main" id="{FB8BF81A-652C-93ED-941B-D080E246D2C6}"/>
              </a:ext>
            </a:extLst>
          </p:cNvPr>
          <p:cNvSpPr>
            <a:spLocks noGrp="1"/>
          </p:cNvSpPr>
          <p:nvPr>
            <p:ph type="body" sz="quarter" idx="27"/>
          </p:nvPr>
        </p:nvSpPr>
        <p:spPr>
          <a:xfrm>
            <a:off x="6594763" y="2904646"/>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18" name="Text Placeholder 4">
            <a:extLst>
              <a:ext uri="{FF2B5EF4-FFF2-40B4-BE49-F238E27FC236}">
                <a16:creationId xmlns:a16="http://schemas.microsoft.com/office/drawing/2014/main" id="{9598E13C-B79B-F9DC-CC82-A75742D676F0}"/>
              </a:ext>
            </a:extLst>
          </p:cNvPr>
          <p:cNvSpPr>
            <a:spLocks noGrp="1"/>
          </p:cNvSpPr>
          <p:nvPr>
            <p:ph type="body" sz="quarter" idx="28"/>
          </p:nvPr>
        </p:nvSpPr>
        <p:spPr>
          <a:xfrm>
            <a:off x="65116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29" name="Text Placeholder 5">
            <a:extLst>
              <a:ext uri="{FF2B5EF4-FFF2-40B4-BE49-F238E27FC236}">
                <a16:creationId xmlns:a16="http://schemas.microsoft.com/office/drawing/2014/main" id="{937F907A-3788-1939-58AC-4AE655CA1637}"/>
              </a:ext>
            </a:extLst>
          </p:cNvPr>
          <p:cNvSpPr>
            <a:spLocks noGrp="1"/>
          </p:cNvSpPr>
          <p:nvPr>
            <p:ph type="body" sz="quarter" idx="29"/>
          </p:nvPr>
        </p:nvSpPr>
        <p:spPr>
          <a:xfrm>
            <a:off x="651162"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0" name="Text Placeholder 4">
            <a:extLst>
              <a:ext uri="{FF2B5EF4-FFF2-40B4-BE49-F238E27FC236}">
                <a16:creationId xmlns:a16="http://schemas.microsoft.com/office/drawing/2014/main" id="{E4425ACC-56AB-8C36-6DF8-BE669A960AA3}"/>
              </a:ext>
            </a:extLst>
          </p:cNvPr>
          <p:cNvSpPr>
            <a:spLocks noGrp="1"/>
          </p:cNvSpPr>
          <p:nvPr>
            <p:ph type="body" sz="quarter" idx="30"/>
          </p:nvPr>
        </p:nvSpPr>
        <p:spPr>
          <a:xfrm>
            <a:off x="4617027"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1" name="Text Placeholder 5">
            <a:extLst>
              <a:ext uri="{FF2B5EF4-FFF2-40B4-BE49-F238E27FC236}">
                <a16:creationId xmlns:a16="http://schemas.microsoft.com/office/drawing/2014/main" id="{1FF2A82F-27D7-A0F9-1F5E-8D52A78E49C6}"/>
              </a:ext>
            </a:extLst>
          </p:cNvPr>
          <p:cNvSpPr>
            <a:spLocks noGrp="1"/>
          </p:cNvSpPr>
          <p:nvPr>
            <p:ph type="body" sz="quarter" idx="31"/>
          </p:nvPr>
        </p:nvSpPr>
        <p:spPr>
          <a:xfrm>
            <a:off x="4617027" y="5174965"/>
            <a:ext cx="2957945" cy="381643"/>
          </a:xfrm>
        </p:spPr>
        <p:txBody>
          <a:bodyPr wrap="square" tIns="36576" bIns="36576">
            <a:spAutoFit/>
          </a:bodyPr>
          <a:lstStyle>
            <a:lvl1pPr marL="0" indent="0" algn="l">
              <a:lnSpc>
                <a:spcPct val="100000"/>
              </a:lnSpc>
              <a:buNone/>
              <a:defRPr sz="2000"/>
            </a:lvl1pPr>
          </a:lstStyle>
          <a:p>
            <a:endParaRPr lang="en-US" dirty="0"/>
          </a:p>
        </p:txBody>
      </p:sp>
      <p:sp>
        <p:nvSpPr>
          <p:cNvPr id="32" name="Text Placeholder 4">
            <a:extLst>
              <a:ext uri="{FF2B5EF4-FFF2-40B4-BE49-F238E27FC236}">
                <a16:creationId xmlns:a16="http://schemas.microsoft.com/office/drawing/2014/main" id="{B8BA4716-A2FA-C09E-8B13-909703173E72}"/>
              </a:ext>
            </a:extLst>
          </p:cNvPr>
          <p:cNvSpPr>
            <a:spLocks noGrp="1"/>
          </p:cNvSpPr>
          <p:nvPr>
            <p:ph type="body" sz="quarter" idx="32"/>
          </p:nvPr>
        </p:nvSpPr>
        <p:spPr>
          <a:xfrm>
            <a:off x="8582892" y="4721063"/>
            <a:ext cx="2957945" cy="461665"/>
          </a:xfrm>
        </p:spPr>
        <p:txBody>
          <a:bodyPr wrap="square">
            <a:spAutoFit/>
          </a:bodyPr>
          <a:lstStyle>
            <a:lvl1pPr marL="0" indent="0" algn="ctr">
              <a:lnSpc>
                <a:spcPct val="100000"/>
              </a:lnSpc>
              <a:buNone/>
              <a:defRPr sz="2400" b="0" i="0">
                <a:solidFill>
                  <a:schemeClr val="tx1"/>
                </a:solidFill>
              </a:defRPr>
            </a:lvl1pPr>
          </a:lstStyle>
          <a:p>
            <a:endParaRPr lang="en-US" dirty="0"/>
          </a:p>
        </p:txBody>
      </p:sp>
      <p:sp>
        <p:nvSpPr>
          <p:cNvPr id="33" name="Text Placeholder 5">
            <a:extLst>
              <a:ext uri="{FF2B5EF4-FFF2-40B4-BE49-F238E27FC236}">
                <a16:creationId xmlns:a16="http://schemas.microsoft.com/office/drawing/2014/main" id="{0661BC76-FC86-BF20-58D2-1A5A4A49414C}"/>
              </a:ext>
            </a:extLst>
          </p:cNvPr>
          <p:cNvSpPr>
            <a:spLocks noGrp="1"/>
          </p:cNvSpPr>
          <p:nvPr>
            <p:ph type="body" sz="quarter" idx="33"/>
          </p:nvPr>
        </p:nvSpPr>
        <p:spPr>
          <a:xfrm>
            <a:off x="8582892" y="5174965"/>
            <a:ext cx="2957945" cy="381643"/>
          </a:xfrm>
        </p:spPr>
        <p:txBody>
          <a:bodyPr wrap="square" tIns="36576" bIns="36576">
            <a:spAutoFit/>
          </a:bodyPr>
          <a:lstStyle>
            <a:lvl1pPr marL="0" indent="0" algn="l">
              <a:lnSpc>
                <a:spcPct val="100000"/>
              </a:lnSpc>
              <a:buNone/>
              <a:defRPr sz="2000"/>
            </a:lvl1pPr>
          </a:lstStyle>
          <a:p>
            <a:endParaRPr lang="en-US" dirty="0"/>
          </a:p>
        </p:txBody>
      </p:sp>
    </p:spTree>
    <p:extLst>
      <p:ext uri="{BB962C8B-B14F-4D97-AF65-F5344CB8AC3E}">
        <p14:creationId xmlns:p14="http://schemas.microsoft.com/office/powerpoint/2010/main" val="10790066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Tree>
    <p:extLst>
      <p:ext uri="{BB962C8B-B14F-4D97-AF65-F5344CB8AC3E}">
        <p14:creationId xmlns:p14="http://schemas.microsoft.com/office/powerpoint/2010/main" val="719545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Pros And Cons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6613450" y="1905444"/>
            <a:ext cx="4365266"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1186780" y="1912242"/>
            <a:ext cx="4365266"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27E467-B0F3-0CA9-0001-FB359FAF3580}"/>
              </a:ext>
            </a:extLst>
          </p:cNvPr>
          <p:cNvSpPr/>
          <p:nvPr/>
        </p:nvSpPr>
        <p:spPr>
          <a:xfrm>
            <a:off x="3073158"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1" name="Graphic 10" descr="Badge Tick1 with solid fill">
            <a:extLst>
              <a:ext uri="{FF2B5EF4-FFF2-40B4-BE49-F238E27FC236}">
                <a16:creationId xmlns:a16="http://schemas.microsoft.com/office/drawing/2014/main" id="{EB1E117F-8CA2-4AEB-4F50-70992C0E2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7896" y="1483926"/>
            <a:ext cx="843036" cy="843036"/>
          </a:xfrm>
          <a:prstGeom prst="rect">
            <a:avLst/>
          </a:prstGeom>
        </p:spPr>
      </p:pic>
      <p:sp>
        <p:nvSpPr>
          <p:cNvPr id="13" name="Oval 12">
            <a:extLst>
              <a:ext uri="{FF2B5EF4-FFF2-40B4-BE49-F238E27FC236}">
                <a16:creationId xmlns:a16="http://schemas.microsoft.com/office/drawing/2014/main" id="{813F9F49-7DD3-C0A3-B7F1-8A20A934379F}"/>
              </a:ext>
            </a:extLst>
          </p:cNvPr>
          <p:cNvSpPr/>
          <p:nvPr userDrawn="1"/>
        </p:nvSpPr>
        <p:spPr>
          <a:xfrm>
            <a:off x="8499826" y="1614622"/>
            <a:ext cx="592512" cy="592512"/>
          </a:xfrm>
          <a:prstGeom prst="ellipse">
            <a:avLst/>
          </a:prstGeom>
          <a:solidFill>
            <a:schemeClr val="tx2"/>
          </a:solidFill>
          <a:ln w="2159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a:t>
            </a:r>
          </a:p>
        </p:txBody>
      </p:sp>
      <p:pic>
        <p:nvPicPr>
          <p:cNvPr id="14" name="Graphic 13" descr="Badge Cross with solid fill">
            <a:extLst>
              <a:ext uri="{FF2B5EF4-FFF2-40B4-BE49-F238E27FC236}">
                <a16:creationId xmlns:a16="http://schemas.microsoft.com/office/drawing/2014/main" id="{A4064CF7-83B6-E7DA-5C89-3FB67FF60D9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4564" y="1490725"/>
            <a:ext cx="843036" cy="843036"/>
          </a:xfrm>
          <a:prstGeom prst="rect">
            <a:avLst/>
          </a:prstGeom>
        </p:spPr>
      </p:pic>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717078" y="2326962"/>
            <a:ext cx="3304670"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1311965" y="2892429"/>
            <a:ext cx="4121426"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7143748" y="2326962"/>
            <a:ext cx="3304670"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6738635" y="2892429"/>
            <a:ext cx="4121426"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21597652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ros And Cons">
    <p:spTree>
      <p:nvGrpSpPr>
        <p:cNvPr id="1" name=""/>
        <p:cNvGrpSpPr/>
        <p:nvPr/>
      </p:nvGrpSpPr>
      <p:grpSpPr>
        <a:xfrm>
          <a:off x="0" y="0"/>
          <a:ext cx="0" cy="0"/>
          <a:chOff x="0" y="0"/>
          <a:chExt cx="0" cy="0"/>
        </a:xfrm>
      </p:grpSpPr>
      <p:pic>
        <p:nvPicPr>
          <p:cNvPr id="19" name="Picture 18" descr="A picture containing text&#10;&#10;Description automatically generated">
            <a:extLst>
              <a:ext uri="{FF2B5EF4-FFF2-40B4-BE49-F238E27FC236}">
                <a16:creationId xmlns:a16="http://schemas.microsoft.com/office/drawing/2014/main" id="{7C4289C7-9836-D605-7D96-456C1878D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13300"/>
            <a:ext cx="12192000" cy="2044700"/>
          </a:xfrm>
          <a:prstGeom prst="rect">
            <a:avLst/>
          </a:prstGeom>
        </p:spPr>
      </p:pic>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lvl1pPr>
              <a:defRPr/>
            </a:lvl1pPr>
          </a:lstStyle>
          <a:p>
            <a:r>
              <a:rPr lang="en-US" dirty="0"/>
              <a:t>Three Boxes</a:t>
            </a:r>
          </a:p>
        </p:txBody>
      </p:sp>
      <p:sp>
        <p:nvSpPr>
          <p:cNvPr id="3" name="Rounded Rectangle 2">
            <a:extLst>
              <a:ext uri="{FF2B5EF4-FFF2-40B4-BE49-F238E27FC236}">
                <a16:creationId xmlns:a16="http://schemas.microsoft.com/office/drawing/2014/main" id="{7BD75A9E-CF14-4BF9-F8ED-9837CC9F6B6B}"/>
              </a:ext>
              <a:ext uri="{C183D7F6-B498-43B3-948B-1728B52AA6E4}">
                <adec:decorative xmlns:adec="http://schemas.microsoft.com/office/drawing/2017/decorative" val="1"/>
              </a:ext>
            </a:extLst>
          </p:cNvPr>
          <p:cNvSpPr/>
          <p:nvPr userDrawn="1"/>
        </p:nvSpPr>
        <p:spPr>
          <a:xfrm>
            <a:off x="4280389" y="16917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 name="Rounded Rectangle 3">
            <a:extLst>
              <a:ext uri="{FF2B5EF4-FFF2-40B4-BE49-F238E27FC236}">
                <a16:creationId xmlns:a16="http://schemas.microsoft.com/office/drawing/2014/main" id="{D5D8075F-EEF4-34E1-75EC-F9A614809E54}"/>
              </a:ext>
              <a:ext uri="{C183D7F6-B498-43B3-948B-1728B52AA6E4}">
                <adec:decorative xmlns:adec="http://schemas.microsoft.com/office/drawing/2017/decorative" val="1"/>
              </a:ext>
            </a:extLst>
          </p:cNvPr>
          <p:cNvSpPr/>
          <p:nvPr userDrawn="1"/>
        </p:nvSpPr>
        <p:spPr>
          <a:xfrm>
            <a:off x="471015" y="16985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2846D4A3-A492-0AF4-FE2C-1995EEE5F923}"/>
              </a:ext>
            </a:extLst>
          </p:cNvPr>
          <p:cNvSpPr>
            <a:spLocks noGrp="1"/>
          </p:cNvSpPr>
          <p:nvPr userDrawn="1">
            <p:ph type="body" sz="quarter" idx="24" hasCustomPrompt="1"/>
          </p:nvPr>
        </p:nvSpPr>
        <p:spPr>
          <a:xfrm>
            <a:off x="1001313" y="2113317"/>
            <a:ext cx="2748778" cy="480131"/>
          </a:xfrm>
        </p:spPr>
        <p:txBody>
          <a:bodyPr>
            <a:noAutofit/>
          </a:bodyPr>
          <a:lstStyle>
            <a:lvl1pPr marL="0" indent="0" algn="ctr">
              <a:lnSpc>
                <a:spcPct val="100000"/>
              </a:lnSpc>
              <a:buNone/>
              <a:defRPr sz="2800" b="1" i="0">
                <a:solidFill>
                  <a:schemeClr val="accent1"/>
                </a:solidFill>
              </a:defRPr>
            </a:lvl1pPr>
          </a:lstStyle>
          <a:p>
            <a:r>
              <a:rPr lang="en-US" dirty="0"/>
              <a:t>PROS</a:t>
            </a:r>
          </a:p>
        </p:txBody>
      </p:sp>
      <p:sp>
        <p:nvSpPr>
          <p:cNvPr id="16" name="Text Placeholder 5">
            <a:extLst>
              <a:ext uri="{FF2B5EF4-FFF2-40B4-BE49-F238E27FC236}">
                <a16:creationId xmlns:a16="http://schemas.microsoft.com/office/drawing/2014/main" id="{A756AA68-2556-D29D-20B2-01A3B4F32683}"/>
              </a:ext>
            </a:extLst>
          </p:cNvPr>
          <p:cNvSpPr>
            <a:spLocks noGrp="1"/>
          </p:cNvSpPr>
          <p:nvPr userDrawn="1">
            <p:ph type="body" sz="quarter" idx="25"/>
          </p:nvPr>
        </p:nvSpPr>
        <p:spPr>
          <a:xfrm>
            <a:off x="596200" y="2678784"/>
            <a:ext cx="3428144" cy="406265"/>
          </a:xfrm>
        </p:spPr>
        <p:txBody>
          <a:bodyPr tIns="36576" bIns="36576">
            <a:noAutofit/>
          </a:bodyPr>
          <a:lstStyle>
            <a:lvl1pPr marL="230188" indent="-230188" algn="l">
              <a:lnSpc>
                <a:spcPct val="100000"/>
              </a:lnSpc>
              <a:buClr>
                <a:schemeClr val="accent1"/>
              </a:buClr>
              <a:buFont typeface="Arial" panose="020B0604020202020204" pitchFamily="34" charset="0"/>
              <a:buChar char="•"/>
              <a:tabLst/>
              <a:defRPr sz="2000">
                <a:solidFill>
                  <a:schemeClr val="bg1"/>
                </a:solidFill>
              </a:defRPr>
            </a:lvl1pPr>
          </a:lstStyle>
          <a:p>
            <a:endParaRPr lang="en-US" dirty="0"/>
          </a:p>
        </p:txBody>
      </p:sp>
      <p:sp>
        <p:nvSpPr>
          <p:cNvPr id="31" name="Text Placeholder 4">
            <a:extLst>
              <a:ext uri="{FF2B5EF4-FFF2-40B4-BE49-F238E27FC236}">
                <a16:creationId xmlns:a16="http://schemas.microsoft.com/office/drawing/2014/main" id="{6957F829-F600-9149-B40D-9F513FB87CA3}"/>
              </a:ext>
            </a:extLst>
          </p:cNvPr>
          <p:cNvSpPr>
            <a:spLocks noGrp="1"/>
          </p:cNvSpPr>
          <p:nvPr userDrawn="1">
            <p:ph type="body" sz="quarter" idx="26" hasCustomPrompt="1"/>
          </p:nvPr>
        </p:nvSpPr>
        <p:spPr>
          <a:xfrm>
            <a:off x="4810687" y="2113317"/>
            <a:ext cx="2748778" cy="480131"/>
          </a:xfrm>
        </p:spPr>
        <p:txBody>
          <a:bodyPr>
            <a:noAutofit/>
          </a:bodyPr>
          <a:lstStyle>
            <a:lvl1pPr marL="0" indent="0" algn="ctr">
              <a:lnSpc>
                <a:spcPct val="100000"/>
              </a:lnSpc>
              <a:buNone/>
              <a:defRPr sz="2800" b="1" i="0">
                <a:solidFill>
                  <a:schemeClr val="accent4"/>
                </a:solidFill>
              </a:defRPr>
            </a:lvl1pPr>
          </a:lstStyle>
          <a:p>
            <a:r>
              <a:rPr lang="en-US" dirty="0"/>
              <a:t>CONS</a:t>
            </a:r>
          </a:p>
        </p:txBody>
      </p:sp>
      <p:sp>
        <p:nvSpPr>
          <p:cNvPr id="32" name="Text Placeholder 5">
            <a:extLst>
              <a:ext uri="{FF2B5EF4-FFF2-40B4-BE49-F238E27FC236}">
                <a16:creationId xmlns:a16="http://schemas.microsoft.com/office/drawing/2014/main" id="{A1F9D26A-6A0F-691E-0F27-583248F678EF}"/>
              </a:ext>
            </a:extLst>
          </p:cNvPr>
          <p:cNvSpPr>
            <a:spLocks noGrp="1"/>
          </p:cNvSpPr>
          <p:nvPr userDrawn="1">
            <p:ph type="body" sz="quarter" idx="27"/>
          </p:nvPr>
        </p:nvSpPr>
        <p:spPr>
          <a:xfrm>
            <a:off x="4405574" y="2678784"/>
            <a:ext cx="3428144" cy="406265"/>
          </a:xfrm>
        </p:spPr>
        <p:txBody>
          <a:bodyPr tIns="36576" bIns="36576">
            <a:noAutofit/>
          </a:bodyPr>
          <a:lstStyle>
            <a:lvl1pPr marL="230188" indent="-230188" algn="l">
              <a:lnSpc>
                <a:spcPct val="100000"/>
              </a:lnSpc>
              <a:buClr>
                <a:schemeClr val="accent4"/>
              </a:buClr>
              <a:buFont typeface="Arial" panose="020B0604020202020204" pitchFamily="34" charset="0"/>
              <a:buChar char="•"/>
              <a:tabLst/>
              <a:defRPr sz="2000">
                <a:solidFill>
                  <a:schemeClr val="bg1"/>
                </a:solidFill>
              </a:defRPr>
            </a:lvl1pPr>
          </a:lstStyle>
          <a:p>
            <a:endParaRPr lang="en-US" dirty="0"/>
          </a:p>
        </p:txBody>
      </p:sp>
      <p:sp>
        <p:nvSpPr>
          <p:cNvPr id="17" name="Rounded Rectangle 2">
            <a:extLst>
              <a:ext uri="{FF2B5EF4-FFF2-40B4-BE49-F238E27FC236}">
                <a16:creationId xmlns:a16="http://schemas.microsoft.com/office/drawing/2014/main" id="{93019C53-B90D-DE10-4CF9-7AA42350E5F7}"/>
              </a:ext>
              <a:ext uri="{C183D7F6-B498-43B3-948B-1728B52AA6E4}">
                <adec:decorative xmlns:adec="http://schemas.microsoft.com/office/drawing/2017/decorative" val="1"/>
              </a:ext>
            </a:extLst>
          </p:cNvPr>
          <p:cNvSpPr/>
          <p:nvPr userDrawn="1"/>
        </p:nvSpPr>
        <p:spPr>
          <a:xfrm>
            <a:off x="8089763" y="1691799"/>
            <a:ext cx="3630967" cy="4207122"/>
          </a:xfrm>
          <a:prstGeom prst="roundRect">
            <a:avLst/>
          </a:prstGeom>
          <a:solidFill>
            <a:schemeClr val="tx2"/>
          </a:solid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Text Placeholder 4">
            <a:extLst>
              <a:ext uri="{FF2B5EF4-FFF2-40B4-BE49-F238E27FC236}">
                <a16:creationId xmlns:a16="http://schemas.microsoft.com/office/drawing/2014/main" id="{0E33C920-0C2C-2EC0-BF4C-3BD9E85CDAA9}"/>
              </a:ext>
            </a:extLst>
          </p:cNvPr>
          <p:cNvSpPr>
            <a:spLocks noGrp="1"/>
          </p:cNvSpPr>
          <p:nvPr>
            <p:ph type="body" sz="quarter" idx="28" hasCustomPrompt="1"/>
          </p:nvPr>
        </p:nvSpPr>
        <p:spPr>
          <a:xfrm>
            <a:off x="8620061" y="2113317"/>
            <a:ext cx="2748778" cy="480131"/>
          </a:xfrm>
        </p:spPr>
        <p:txBody>
          <a:bodyPr>
            <a:noAutofit/>
          </a:bodyPr>
          <a:lstStyle>
            <a:lvl1pPr marL="0" indent="0" algn="ctr">
              <a:lnSpc>
                <a:spcPct val="100000"/>
              </a:lnSpc>
              <a:buNone/>
              <a:defRPr sz="2800" b="1" i="0">
                <a:solidFill>
                  <a:schemeClr val="accent2"/>
                </a:solidFill>
              </a:defRPr>
            </a:lvl1pPr>
          </a:lstStyle>
          <a:p>
            <a:r>
              <a:rPr lang="en-US" dirty="0"/>
              <a:t>CONS</a:t>
            </a:r>
          </a:p>
        </p:txBody>
      </p:sp>
      <p:sp>
        <p:nvSpPr>
          <p:cNvPr id="20" name="Text Placeholder 5">
            <a:extLst>
              <a:ext uri="{FF2B5EF4-FFF2-40B4-BE49-F238E27FC236}">
                <a16:creationId xmlns:a16="http://schemas.microsoft.com/office/drawing/2014/main" id="{10FE854F-3E50-CFA0-DC42-FF38C28F3088}"/>
              </a:ext>
            </a:extLst>
          </p:cNvPr>
          <p:cNvSpPr>
            <a:spLocks noGrp="1"/>
          </p:cNvSpPr>
          <p:nvPr>
            <p:ph type="body" sz="quarter" idx="29"/>
          </p:nvPr>
        </p:nvSpPr>
        <p:spPr>
          <a:xfrm>
            <a:off x="8214948" y="2678784"/>
            <a:ext cx="3428144" cy="406265"/>
          </a:xfrm>
        </p:spPr>
        <p:txBody>
          <a:bodyPr tIns="36576" bIns="36576">
            <a:noAutofit/>
          </a:bodyPr>
          <a:lstStyle>
            <a:lvl1pPr marL="230188" indent="-230188" algn="l">
              <a:lnSpc>
                <a:spcPct val="100000"/>
              </a:lnSpc>
              <a:buClr>
                <a:schemeClr val="accent2"/>
              </a:buClr>
              <a:buFont typeface="Arial" panose="020B0604020202020204" pitchFamily="34" charset="0"/>
              <a:buChar char="•"/>
              <a:tabLst/>
              <a:defRPr sz="2000">
                <a:solidFill>
                  <a:schemeClr val="bg1"/>
                </a:solidFill>
              </a:defRPr>
            </a:lvl1pPr>
          </a:lstStyle>
          <a:p>
            <a:endParaRPr lang="en-US" dirty="0"/>
          </a:p>
        </p:txBody>
      </p:sp>
    </p:spTree>
    <p:extLst>
      <p:ext uri="{BB962C8B-B14F-4D97-AF65-F5344CB8AC3E}">
        <p14:creationId xmlns:p14="http://schemas.microsoft.com/office/powerpoint/2010/main" val="39930074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1140774" y="2766218"/>
            <a:ext cx="4378283" cy="1325563"/>
          </a:xfrm>
        </p:spPr>
        <p:txBody>
          <a:bodyPr>
            <a:noAutofit/>
          </a:bodyPr>
          <a:lstStyle>
            <a:lvl1pPr algn="l">
              <a:defRPr sz="4800" b="1">
                <a:solidFill>
                  <a:schemeClr val="bg1"/>
                </a:solidFill>
              </a:defRPr>
            </a:lvl1pPr>
          </a:lstStyle>
          <a:p>
            <a:r>
              <a:rPr lang="en-US" dirty="0"/>
              <a:t>Thank You For Watching</a:t>
            </a:r>
          </a:p>
        </p:txBody>
      </p:sp>
      <p:sp>
        <p:nvSpPr>
          <p:cNvPr id="3" name="Rectangle 2">
            <a:extLst>
              <a:ext uri="{FF2B5EF4-FFF2-40B4-BE49-F238E27FC236}">
                <a16:creationId xmlns:a16="http://schemas.microsoft.com/office/drawing/2014/main" id="{1AD3E2EB-3853-C2E1-BA17-1FB66B3A054E}"/>
              </a:ext>
              <a:ext uri="{C183D7F6-B498-43B3-948B-1728B52AA6E4}">
                <adec:decorative xmlns:adec="http://schemas.microsoft.com/office/drawing/2017/decorative" val="1"/>
              </a:ext>
            </a:extLst>
          </p:cNvPr>
          <p:cNvSpPr/>
          <p:nvPr userDrawn="1"/>
        </p:nvSpPr>
        <p:spPr>
          <a:xfrm>
            <a:off x="-64655" y="-73891"/>
            <a:ext cx="7130473" cy="1385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38699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84F0-2AAF-1B64-F9CB-A447B9E25786}"/>
              </a:ext>
            </a:extLst>
          </p:cNvPr>
          <p:cNvSpPr>
            <a:spLocks noGrp="1"/>
          </p:cNvSpPr>
          <p:nvPr>
            <p:ph type="title" hasCustomPrompt="1"/>
          </p:nvPr>
        </p:nvSpPr>
        <p:spPr>
          <a:xfrm>
            <a:off x="609600" y="555162"/>
            <a:ext cx="10753816" cy="618631"/>
          </a:xfrm>
        </p:spPr>
        <p:txBody>
          <a:bodyPr bIns="45720"/>
          <a:lstStyle/>
          <a:p>
            <a:r>
              <a:rPr lang="en-US" dirty="0"/>
              <a:t>Blank With Heading</a:t>
            </a:r>
          </a:p>
        </p:txBody>
      </p:sp>
    </p:spTree>
    <p:extLst>
      <p:ext uri="{BB962C8B-B14F-4D97-AF65-F5344CB8AC3E}">
        <p14:creationId xmlns:p14="http://schemas.microsoft.com/office/powerpoint/2010/main" val="1678284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Left  1/3 Image Right With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16788"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608140" y="1721010"/>
            <a:ext cx="6316788"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2452893"/>
            <a:ext cx="6316788"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867441937"/>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hasCustomPrompt="1"/>
          </p:nvPr>
        </p:nvSpPr>
        <p:spPr>
          <a:xfrm>
            <a:off x="615820" y="3078134"/>
            <a:ext cx="5251580" cy="701731"/>
          </a:xfrm>
        </p:spPr>
        <p:txBody>
          <a:bodyPr wrap="square" bIns="45720" anchor="t" anchorCtr="0">
            <a:spAutoFit/>
          </a:bodyPr>
          <a:lstStyle>
            <a:lvl1pPr>
              <a:defRPr sz="4400" b="1">
                <a:solidFill>
                  <a:schemeClr val="bg1"/>
                </a:solidFill>
              </a:defRPr>
            </a:lvl1pPr>
          </a:lstStyle>
          <a:p>
            <a:r>
              <a:rPr lang="en-US" dirty="0"/>
              <a:t>Section</a:t>
            </a:r>
          </a:p>
        </p:txBody>
      </p:sp>
      <p:cxnSp>
        <p:nvCxnSpPr>
          <p:cNvPr id="9" name="Straight Connector 8">
            <a:extLst>
              <a:ext uri="{FF2B5EF4-FFF2-40B4-BE49-F238E27FC236}">
                <a16:creationId xmlns:a16="http://schemas.microsoft.com/office/drawing/2014/main" id="{FF9D168D-7DB7-711E-90B3-CC27FB43856A}"/>
              </a:ext>
            </a:extLst>
          </p:cNvPr>
          <p:cNvCxnSpPr>
            <a:cxnSpLocks/>
          </p:cNvCxnSpPr>
          <p:nvPr userDrawn="1"/>
        </p:nvCxnSpPr>
        <p:spPr>
          <a:xfrm>
            <a:off x="760208" y="2928472"/>
            <a:ext cx="739078"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cxnSp>
        <p:nvCxnSpPr>
          <p:cNvPr id="3" name="Straight Connector 2" hidden="1">
            <a:extLst>
              <a:ext uri="{FF2B5EF4-FFF2-40B4-BE49-F238E27FC236}">
                <a16:creationId xmlns:a16="http://schemas.microsoft.com/office/drawing/2014/main" id="{4EC16E61-584C-FF81-82EE-D75010A6C8BB}"/>
              </a:ext>
            </a:extLst>
          </p:cNvPr>
          <p:cNvCxnSpPr>
            <a:cxnSpLocks/>
          </p:cNvCxnSpPr>
          <p:nvPr userDrawn="1"/>
        </p:nvCxnSpPr>
        <p:spPr>
          <a:xfrm>
            <a:off x="760208" y="2928472"/>
            <a:ext cx="767766" cy="0"/>
          </a:xfrm>
          <a:prstGeom prst="line">
            <a:avLst/>
          </a:prstGeom>
          <a:ln w="73025" cap="rnd">
            <a:solidFill>
              <a:schemeClr val="accent3"/>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038492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Lef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609600" y="555162"/>
            <a:ext cx="6324600"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608012" y="1948000"/>
            <a:ext cx="632460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7539164" y="0"/>
            <a:ext cx="4652835" cy="6858000"/>
          </a:xfrm>
        </p:spPr>
        <p:txBody>
          <a:bodyPr/>
          <a:lstStyle/>
          <a:p>
            <a:endParaRPr lang="en-US"/>
          </a:p>
        </p:txBody>
      </p:sp>
    </p:spTree>
    <p:extLst>
      <p:ext uri="{BB962C8B-B14F-4D97-AF65-F5344CB8AC3E}">
        <p14:creationId xmlns:p14="http://schemas.microsoft.com/office/powerpoint/2010/main" val="235939359"/>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Left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798" y="555162"/>
            <a:ext cx="6324601" cy="1144929"/>
          </a:xfrm>
        </p:spPr>
        <p:txBody>
          <a:bodyPr wrap="square" bIns="45720">
            <a:spAutoFit/>
          </a:bodyPr>
          <a:lstStyle/>
          <a:p>
            <a:r>
              <a:rPr lang="en-US" dirty="0"/>
              <a:t>Click to edit Master title style</a:t>
            </a:r>
          </a:p>
        </p:txBody>
      </p:sp>
      <p:sp>
        <p:nvSpPr>
          <p:cNvPr id="5" name="Text Placeholder 3">
            <a:extLst>
              <a:ext uri="{FF2B5EF4-FFF2-40B4-BE49-F238E27FC236}">
                <a16:creationId xmlns:a16="http://schemas.microsoft.com/office/drawing/2014/main" id="{35BA5623-B74A-1C99-CE9E-162BD1E8FAF2}"/>
              </a:ext>
            </a:extLst>
          </p:cNvPr>
          <p:cNvSpPr>
            <a:spLocks noGrp="1"/>
          </p:cNvSpPr>
          <p:nvPr>
            <p:ph type="body" sz="quarter" idx="13"/>
          </p:nvPr>
        </p:nvSpPr>
        <p:spPr>
          <a:xfrm>
            <a:off x="5256338" y="1721010"/>
            <a:ext cx="6324601"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0" y="2452893"/>
            <a:ext cx="632460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E767C2DA-2CDE-2BF7-2859-641E369E483F}"/>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9155300"/>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Right  1/3 Image Right No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65CE-A9D1-06B9-0BBD-FC8B8C1C1931}"/>
              </a:ext>
            </a:extLst>
          </p:cNvPr>
          <p:cNvSpPr>
            <a:spLocks noGrp="1"/>
          </p:cNvSpPr>
          <p:nvPr>
            <p:ph type="title"/>
          </p:nvPr>
        </p:nvSpPr>
        <p:spPr>
          <a:xfrm>
            <a:off x="5257800" y="555162"/>
            <a:ext cx="6324599" cy="1375761"/>
          </a:xfrm>
        </p:spPr>
        <p:txBody>
          <a:bodyPr wrap="square" bIns="274320">
            <a:spAutoFit/>
          </a:bodyPr>
          <a:lstStyle/>
          <a:p>
            <a:r>
              <a:rPr lang="en-US" dirty="0"/>
              <a:t>Click to edit Master title style</a:t>
            </a:r>
          </a:p>
        </p:txBody>
      </p:sp>
      <p:sp>
        <p:nvSpPr>
          <p:cNvPr id="6" name="Text Placeholder 9">
            <a:extLst>
              <a:ext uri="{FF2B5EF4-FFF2-40B4-BE49-F238E27FC236}">
                <a16:creationId xmlns:a16="http://schemas.microsoft.com/office/drawing/2014/main" id="{5A6A1BA0-720A-C5D9-2D9A-14FD2BFB8A40}"/>
              </a:ext>
            </a:extLst>
          </p:cNvPr>
          <p:cNvSpPr>
            <a:spLocks noGrp="1"/>
          </p:cNvSpPr>
          <p:nvPr>
            <p:ph type="body" sz="quarter" idx="15"/>
          </p:nvPr>
        </p:nvSpPr>
        <p:spPr>
          <a:xfrm>
            <a:off x="5256212" y="1948000"/>
            <a:ext cx="6324599"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8" name="Picture Placeholder 7">
            <a:extLst>
              <a:ext uri="{FF2B5EF4-FFF2-40B4-BE49-F238E27FC236}">
                <a16:creationId xmlns:a16="http://schemas.microsoft.com/office/drawing/2014/main" id="{04513FE6-8173-958F-98A3-EA9EAB3AE25F}"/>
              </a:ext>
            </a:extLst>
          </p:cNvPr>
          <p:cNvSpPr>
            <a:spLocks noGrp="1"/>
          </p:cNvSpPr>
          <p:nvPr>
            <p:ph type="pic" sz="quarter" idx="16"/>
          </p:nvPr>
        </p:nvSpPr>
        <p:spPr>
          <a:xfrm>
            <a:off x="0" y="0"/>
            <a:ext cx="4652835" cy="6858000"/>
          </a:xfrm>
        </p:spPr>
        <p:txBody>
          <a:bodyPr/>
          <a:lstStyle/>
          <a:p>
            <a:endParaRPr lang="en-US"/>
          </a:p>
        </p:txBody>
      </p:sp>
      <p:cxnSp>
        <p:nvCxnSpPr>
          <p:cNvPr id="4" name="Straight Connector 3">
            <a:extLst>
              <a:ext uri="{FF2B5EF4-FFF2-40B4-BE49-F238E27FC236}">
                <a16:creationId xmlns:a16="http://schemas.microsoft.com/office/drawing/2014/main" id="{5287EFAE-10DC-CCE8-2184-E64D3E98FDD6}"/>
              </a:ext>
            </a:extLst>
          </p:cNvPr>
          <p:cNvCxnSpPr>
            <a:cxnSpLocks/>
          </p:cNvCxnSpPr>
          <p:nvPr userDrawn="1"/>
        </p:nvCxnSpPr>
        <p:spPr>
          <a:xfrm>
            <a:off x="5404053"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1823276"/>
      </p:ext>
    </p:extLst>
  </p:cSld>
  <p:clrMapOvr>
    <a:masterClrMapping/>
  </p:clrMapOvr>
  <p:extLst>
    <p:ext uri="{DCECCB84-F9BA-43D5-87BE-67443E8EF086}">
      <p15:sldGuideLst xmlns:p15="http://schemas.microsoft.com/office/powerpoint/2012/main">
        <p15:guide id="1" pos="331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Content With Subheading">
    <p:bg>
      <p:bgPr>
        <a:solidFill>
          <a:schemeClr val="tx2"/>
        </a:solidFill>
        <a:effectLst/>
      </p:bgPr>
    </p:bg>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AE99ADF2-8A19-539C-7B68-A4AAF95D5C2D}"/>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spTree>
    <p:extLst>
      <p:ext uri="{BB962C8B-B14F-4D97-AF65-F5344CB8AC3E}">
        <p14:creationId xmlns:p14="http://schemas.microsoft.com/office/powerpoint/2010/main" val="118004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Main Content With Subheading">
    <p:bg>
      <p:bgPr>
        <a:solidFill>
          <a:schemeClr val="tx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69" y="1185155"/>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AFE2B2F1-38AC-D861-B022-3580C38BAB26}"/>
              </a:ext>
            </a:extLst>
          </p:cNvPr>
          <p:cNvSpPr>
            <a:spLocks noGrp="1"/>
          </p:cNvSpPr>
          <p:nvPr>
            <p:ph type="body" sz="quarter" idx="14"/>
          </p:nvPr>
        </p:nvSpPr>
        <p:spPr>
          <a:xfrm>
            <a:off x="608012" y="1907481"/>
            <a:ext cx="10753816" cy="400110"/>
          </a:xfrm>
        </p:spPr>
        <p:txBody>
          <a:bodyPr wrap="square">
            <a:spAutoFit/>
          </a:bodyPr>
          <a:lstStyle>
            <a:lvl1pPr>
              <a:lnSpc>
                <a:spcPct val="100000"/>
              </a:lnSpc>
              <a:defRPr lang="en-US" dirty="0">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D2867517-B51D-8EB1-C054-BDD6F61D2C92}"/>
              </a:ext>
            </a:extLst>
          </p:cNvPr>
          <p:cNvSpPr>
            <a:spLocks noGrp="1"/>
          </p:cNvSpPr>
          <p:nvPr>
            <p:ph type="title" hasCustomPrompt="1"/>
          </p:nvPr>
        </p:nvSpPr>
        <p:spPr>
          <a:xfrm>
            <a:off x="609601" y="555162"/>
            <a:ext cx="10753816" cy="618631"/>
          </a:xfrm>
        </p:spPr>
        <p:txBody>
          <a:bodyPr bIns="45720"/>
          <a:lstStyle>
            <a:lvl1pPr>
              <a:defRPr>
                <a:solidFill>
                  <a:schemeClr val="bg1"/>
                </a:solidFill>
              </a:defRPr>
            </a:lvl1pPr>
          </a:lstStyle>
          <a:p>
            <a:r>
              <a:rPr lang="en-US" dirty="0"/>
              <a:t>Main Content With Subheading</a:t>
            </a:r>
          </a:p>
        </p:txBody>
      </p:sp>
      <p:pic>
        <p:nvPicPr>
          <p:cNvPr id="7" name="Picture 6" descr="A picture containing text&#10;&#10;Description automatically generated">
            <a:extLst>
              <a:ext uri="{FF2B5EF4-FFF2-40B4-BE49-F238E27FC236}">
                <a16:creationId xmlns:a16="http://schemas.microsoft.com/office/drawing/2014/main" id="{6E280812-7F6D-4DEB-E14B-93A6EF4CF5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65"/>
          <a:stretch/>
        </p:blipFill>
        <p:spPr>
          <a:xfrm>
            <a:off x="0" y="5213350"/>
            <a:ext cx="12192000" cy="1644650"/>
          </a:xfrm>
          <a:prstGeom prst="rect">
            <a:avLst/>
          </a:prstGeom>
        </p:spPr>
      </p:pic>
    </p:spTree>
    <p:extLst>
      <p:ext uri="{BB962C8B-B14F-4D97-AF65-F5344CB8AC3E}">
        <p14:creationId xmlns:p14="http://schemas.microsoft.com/office/powerpoint/2010/main" val="371108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No Subheading">
    <p:bg>
      <p:bgPr>
        <a:solidFill>
          <a:schemeClr val="tx2"/>
        </a:solidFill>
        <a:effectLst/>
      </p:bgPr>
    </p:bg>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3819BC71-0BF3-3249-9084-39297DE266F0}"/>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52"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8756"/>
            <a:ext cx="10756641"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6" name="Title 5">
            <a:extLst>
              <a:ext uri="{FF2B5EF4-FFF2-40B4-BE49-F238E27FC236}">
                <a16:creationId xmlns:a16="http://schemas.microsoft.com/office/drawing/2014/main" id="{008E4A27-B1D4-45A4-FAB4-0E78398D3A07}"/>
              </a:ext>
            </a:extLst>
          </p:cNvPr>
          <p:cNvSpPr>
            <a:spLocks noGrp="1"/>
          </p:cNvSpPr>
          <p:nvPr>
            <p:ph type="title" hasCustomPrompt="1"/>
          </p:nvPr>
        </p:nvSpPr>
        <p:spPr>
          <a:xfrm>
            <a:off x="609600" y="555162"/>
            <a:ext cx="10755084" cy="849463"/>
          </a:xfrm>
        </p:spPr>
        <p:txBody>
          <a:bodyPr/>
          <a:lstStyle>
            <a:lvl1pPr>
              <a:defRPr>
                <a:solidFill>
                  <a:schemeClr val="bg1"/>
                </a:solidFill>
              </a:defRPr>
            </a:lvl1pPr>
          </a:lstStyle>
          <a:p>
            <a:r>
              <a:rPr lang="en-US" dirty="0"/>
              <a:t>Main Content No Subheading</a:t>
            </a:r>
          </a:p>
        </p:txBody>
      </p:sp>
    </p:spTree>
    <p:extLst>
      <p:ext uri="{BB962C8B-B14F-4D97-AF65-F5344CB8AC3E}">
        <p14:creationId xmlns:p14="http://schemas.microsoft.com/office/powerpoint/2010/main" val="181306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2 Columns Subheading">
    <p:bg>
      <p:bgPr>
        <a:solidFill>
          <a:schemeClr val="tx2"/>
        </a:solidFill>
        <a:effectLst/>
      </p:bgPr>
    </p:bg>
    <p:spTree>
      <p:nvGrpSpPr>
        <p:cNvPr id="1" name=""/>
        <p:cNvGrpSpPr/>
        <p:nvPr/>
      </p:nvGrpSpPr>
      <p:grpSpPr>
        <a:xfrm>
          <a:off x="0" y="0"/>
          <a:ext cx="0" cy="0"/>
          <a:chOff x="0" y="0"/>
          <a:chExt cx="0" cy="0"/>
        </a:xfrm>
      </p:grpSpPr>
      <p:pic>
        <p:nvPicPr>
          <p:cNvPr id="13" name="Picture 12" descr="A picture containing light&#10;&#10;Description automatically generated">
            <a:extLst>
              <a:ext uri="{FF2B5EF4-FFF2-40B4-BE49-F238E27FC236}">
                <a16:creationId xmlns:a16="http://schemas.microsoft.com/office/drawing/2014/main" id="{95E97680-93D0-F056-492C-F7F79635D8D4}"/>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3">
            <a:extLst>
              <a:ext uri="{FF2B5EF4-FFF2-40B4-BE49-F238E27FC236}">
                <a16:creationId xmlns:a16="http://schemas.microsoft.com/office/drawing/2014/main" id="{98D8BDFF-6658-12C5-C146-0D26B25CE7CF}"/>
              </a:ext>
            </a:extLst>
          </p:cNvPr>
          <p:cNvSpPr>
            <a:spLocks noGrp="1"/>
          </p:cNvSpPr>
          <p:nvPr>
            <p:ph type="body" sz="quarter" idx="13"/>
          </p:nvPr>
        </p:nvSpPr>
        <p:spPr>
          <a:xfrm>
            <a:off x="610843" y="1188720"/>
            <a:ext cx="10753816" cy="710964"/>
          </a:xfrm>
        </p:spPr>
        <p:txBody>
          <a:bodyPr wrap="square" bIns="274320">
            <a:spAutoFit/>
          </a:bodyPr>
          <a:lstStyle>
            <a:lvl1pPr marL="0" indent="0">
              <a:buNone/>
              <a:defRPr sz="2800" b="0">
                <a:solidFill>
                  <a:schemeClr val="tx1"/>
                </a:solidFill>
                <a:latin typeface="+mj-lt"/>
              </a:defRPr>
            </a:lvl1pPr>
            <a:lvl2pPr marL="457200" indent="0">
              <a:buNone/>
              <a:defRPr/>
            </a:lvl2pPr>
          </a:lstStyle>
          <a:p>
            <a:pPr lvl="0"/>
            <a:r>
              <a:rPr lang="en-US" dirty="0"/>
              <a:t>Click to edit Master text styles</a:t>
            </a:r>
          </a:p>
        </p:txBody>
      </p:sp>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914611"/>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Main Content Two Columns With Subheading</a:t>
            </a:r>
          </a:p>
        </p:txBody>
      </p:sp>
    </p:spTree>
    <p:extLst>
      <p:ext uri="{BB962C8B-B14F-4D97-AF65-F5344CB8AC3E}">
        <p14:creationId xmlns:p14="http://schemas.microsoft.com/office/powerpoint/2010/main" val="2654028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2 Coulmns No Subheading">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DD22E98-5FFE-1CD0-97FA-DFEF7A558EA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9524" b="1381"/>
          <a:stretch/>
        </p:blipFill>
        <p:spPr>
          <a:xfrm>
            <a:off x="11364683" y="0"/>
            <a:ext cx="838905" cy="6858000"/>
          </a:xfrm>
          <a:prstGeom prst="rect">
            <a:avLst/>
          </a:prstGeom>
        </p:spPr>
      </p:pic>
      <p:sp>
        <p:nvSpPr>
          <p:cNvPr id="4" name="Text Placeholder 9">
            <a:extLst>
              <a:ext uri="{FF2B5EF4-FFF2-40B4-BE49-F238E27FC236}">
                <a16:creationId xmlns:a16="http://schemas.microsoft.com/office/drawing/2014/main" id="{4E4D1964-DADA-9723-5DCE-6DC60072462D}"/>
              </a:ext>
            </a:extLst>
          </p:cNvPr>
          <p:cNvSpPr>
            <a:spLocks noGrp="1"/>
          </p:cNvSpPr>
          <p:nvPr>
            <p:ph type="body" sz="quarter" idx="14"/>
          </p:nvPr>
        </p:nvSpPr>
        <p:spPr>
          <a:xfrm>
            <a:off x="608011"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3" name="Text Placeholder 9">
            <a:extLst>
              <a:ext uri="{FF2B5EF4-FFF2-40B4-BE49-F238E27FC236}">
                <a16:creationId xmlns:a16="http://schemas.microsoft.com/office/drawing/2014/main" id="{E73A2A0B-B50F-8F04-DDCF-02D5EE6F699A}"/>
              </a:ext>
            </a:extLst>
          </p:cNvPr>
          <p:cNvSpPr>
            <a:spLocks noGrp="1"/>
          </p:cNvSpPr>
          <p:nvPr>
            <p:ph type="body" sz="quarter" idx="15"/>
          </p:nvPr>
        </p:nvSpPr>
        <p:spPr>
          <a:xfrm>
            <a:off x="6244044" y="1414525"/>
            <a:ext cx="5120640" cy="400110"/>
          </a:xfrm>
        </p:spPr>
        <p:txBody>
          <a:bodyPr wrap="square">
            <a:spAutoFit/>
          </a:bodyPr>
          <a:lstStyle>
            <a:lvl1pPr>
              <a:lnSpc>
                <a:spcPct val="100000"/>
              </a:lnSpc>
              <a:defRPr/>
            </a:lvl1pPr>
          </a:lstStyle>
          <a:p>
            <a:pPr lvl="0"/>
            <a:r>
              <a:rPr lang="en-US" dirty="0"/>
              <a:t>Click to edit Master text styles</a:t>
            </a:r>
          </a:p>
        </p:txBody>
      </p:sp>
      <p:sp>
        <p:nvSpPr>
          <p:cNvPr id="6" name="Title 5">
            <a:extLst>
              <a:ext uri="{FF2B5EF4-FFF2-40B4-BE49-F238E27FC236}">
                <a16:creationId xmlns:a16="http://schemas.microsoft.com/office/drawing/2014/main" id="{F5287FCD-F1E9-5B4F-6968-F9CC9DA8595C}"/>
              </a:ext>
            </a:extLst>
          </p:cNvPr>
          <p:cNvSpPr>
            <a:spLocks noGrp="1"/>
          </p:cNvSpPr>
          <p:nvPr>
            <p:ph type="title" hasCustomPrompt="1"/>
          </p:nvPr>
        </p:nvSpPr>
        <p:spPr>
          <a:xfrm>
            <a:off x="609600" y="555162"/>
            <a:ext cx="10755084" cy="849463"/>
          </a:xfrm>
        </p:spPr>
        <p:txBody>
          <a:bodyPr/>
          <a:lstStyle/>
          <a:p>
            <a:r>
              <a:rPr lang="en-US" dirty="0"/>
              <a:t>Main Content Two Columns No Subheading</a:t>
            </a:r>
          </a:p>
        </p:txBody>
      </p:sp>
    </p:spTree>
    <p:extLst>
      <p:ext uri="{BB962C8B-B14F-4D97-AF65-F5344CB8AC3E}">
        <p14:creationId xmlns:p14="http://schemas.microsoft.com/office/powerpoint/2010/main" val="324260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Main Content 2 Columns Subheading">
    <p:bg>
      <p:bgPr>
        <a:solidFill>
          <a:schemeClr val="tx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5A5CBA8-89ED-5202-54D3-FC482E0A4814}"/>
              </a:ext>
            </a:extLst>
          </p:cNvPr>
          <p:cNvSpPr>
            <a:spLocks noGrp="1"/>
          </p:cNvSpPr>
          <p:nvPr>
            <p:ph type="body" sz="quarter" idx="14"/>
          </p:nvPr>
        </p:nvSpPr>
        <p:spPr>
          <a:xfrm>
            <a:off x="609600"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62718D6B-3F3F-9513-AD67-503D064C9506}"/>
              </a:ext>
            </a:extLst>
          </p:cNvPr>
          <p:cNvSpPr>
            <a:spLocks noGrp="1"/>
          </p:cNvSpPr>
          <p:nvPr>
            <p:ph type="body" sz="quarter" idx="15"/>
          </p:nvPr>
        </p:nvSpPr>
        <p:spPr>
          <a:xfrm>
            <a:off x="6242591" y="1512958"/>
            <a:ext cx="5120640" cy="400110"/>
          </a:xfrm>
        </p:spPr>
        <p:txBody>
          <a:bodyPr wrap="square">
            <a:spAutoFit/>
          </a:bodyPr>
          <a:lstStyle>
            <a:lvl1pPr>
              <a:lnSpc>
                <a:spcPct val="100000"/>
              </a:lnSpc>
              <a:defRPr>
                <a:solidFill>
                  <a:schemeClr val="bg1"/>
                </a:solidFill>
              </a:defRPr>
            </a:lvl1pPr>
          </a:lstStyle>
          <a:p>
            <a:pPr lvl="0"/>
            <a:r>
              <a:rPr lang="en-US" dirty="0"/>
              <a:t>Click to edit Master text styles</a:t>
            </a:r>
          </a:p>
        </p:txBody>
      </p:sp>
      <p:sp>
        <p:nvSpPr>
          <p:cNvPr id="3" name="Title 2">
            <a:extLst>
              <a:ext uri="{FF2B5EF4-FFF2-40B4-BE49-F238E27FC236}">
                <a16:creationId xmlns:a16="http://schemas.microsoft.com/office/drawing/2014/main" id="{3341F957-9D1B-2DA7-6C5C-CE4B3D1B2317}"/>
              </a:ext>
            </a:extLst>
          </p:cNvPr>
          <p:cNvSpPr>
            <a:spLocks noGrp="1"/>
          </p:cNvSpPr>
          <p:nvPr>
            <p:ph type="title" hasCustomPrompt="1"/>
          </p:nvPr>
        </p:nvSpPr>
        <p:spPr>
          <a:xfrm>
            <a:off x="609600" y="555162"/>
            <a:ext cx="10755059" cy="618631"/>
          </a:xfrm>
        </p:spPr>
        <p:txBody>
          <a:bodyPr bIns="45720"/>
          <a:lstStyle>
            <a:lvl1pPr>
              <a:defRPr>
                <a:solidFill>
                  <a:schemeClr val="bg1"/>
                </a:solidFill>
              </a:defRPr>
            </a:lvl1pPr>
          </a:lstStyle>
          <a:p>
            <a:r>
              <a:rPr lang="en-US" dirty="0"/>
              <a:t>Blank With No Subheading</a:t>
            </a:r>
          </a:p>
        </p:txBody>
      </p:sp>
    </p:spTree>
    <p:extLst>
      <p:ext uri="{BB962C8B-B14F-4D97-AF65-F5344CB8AC3E}">
        <p14:creationId xmlns:p14="http://schemas.microsoft.com/office/powerpoint/2010/main" val="369346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2.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5" name="Straight Connector 4">
            <a:extLst>
              <a:ext uri="{FF2B5EF4-FFF2-40B4-BE49-F238E27FC236}">
                <a16:creationId xmlns:a16="http://schemas.microsoft.com/office/drawing/2014/main" id="{ED74FE44-F49A-7EB8-259A-B6C8F1F07887}"/>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71" r:id="rId2"/>
    <p:sldLayoutId id="2147483767" r:id="rId3"/>
    <p:sldLayoutId id="2147483743" r:id="rId4"/>
    <p:sldLayoutId id="2147483775" r:id="rId5"/>
    <p:sldLayoutId id="2147483758" r:id="rId6"/>
    <p:sldLayoutId id="2147483746" r:id="rId7"/>
    <p:sldLayoutId id="2147483769" r:id="rId8"/>
    <p:sldLayoutId id="2147483776" r:id="rId9"/>
    <p:sldLayoutId id="2147483805" r:id="rId10"/>
    <p:sldLayoutId id="2147483748" r:id="rId11"/>
    <p:sldLayoutId id="2147483749" r:id="rId12"/>
    <p:sldLayoutId id="2147483760" r:id="rId13"/>
    <p:sldLayoutId id="2147483751" r:id="rId14"/>
    <p:sldLayoutId id="2147483761" r:id="rId15"/>
    <p:sldLayoutId id="2147483753" r:id="rId16"/>
    <p:sldLayoutId id="2147483762" r:id="rId17"/>
    <p:sldLayoutId id="2147483744" r:id="rId18"/>
    <p:sldLayoutId id="2147483755" r:id="rId19"/>
    <p:sldLayoutId id="2147483756" r:id="rId20"/>
    <p:sldLayoutId id="2147483757" r:id="rId21"/>
    <p:sldLayoutId id="2147483763" r:id="rId22"/>
    <p:sldLayoutId id="2147483764" r:id="rId23"/>
    <p:sldLayoutId id="2147483765" r:id="rId24"/>
    <p:sldLayoutId id="2147483774" r:id="rId25"/>
    <p:sldLayoutId id="2147483773" r:id="rId26"/>
    <p:sldLayoutId id="2147483692" r:id="rId27"/>
    <p:sldLayoutId id="2147483772" r:id="rId28"/>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55162"/>
            <a:ext cx="10753816" cy="849463"/>
          </a:xfrm>
          <a:prstGeom prst="rect">
            <a:avLst/>
          </a:prstGeom>
        </p:spPr>
        <p:txBody>
          <a:bodyPr vert="horz" wrap="square" lIns="91440" tIns="45720" rIns="91440" bIns="274320" rtlCol="0" anchor="t" anchorCtr="0">
            <a:spAutoFit/>
          </a:bodyPr>
          <a:lstStyle/>
          <a:p>
            <a:r>
              <a:rPr lang="en-US" dirty="0"/>
              <a:t>Click to edit Master title style</a:t>
            </a:r>
          </a:p>
        </p:txBody>
      </p:sp>
      <p:sp>
        <p:nvSpPr>
          <p:cNvPr id="3" name="Text Placeholder 2"/>
          <p:cNvSpPr>
            <a:spLocks noGrp="1"/>
          </p:cNvSpPr>
          <p:nvPr>
            <p:ph type="body" idx="1"/>
          </p:nvPr>
        </p:nvSpPr>
        <p:spPr>
          <a:xfrm>
            <a:off x="608012" y="1404625"/>
            <a:ext cx="10753815" cy="431505"/>
          </a:xfrm>
          <a:prstGeom prst="rect">
            <a:avLst/>
          </a:prstGeom>
        </p:spPr>
        <p:txBody>
          <a:bodyPr vert="horz" lIns="91440" tIns="45720" rIns="91440" bIns="45720" rtlCol="0">
            <a:noAutofit/>
          </a:bodyPr>
          <a:lstStyle/>
          <a:p>
            <a:pPr lvl="0"/>
            <a:r>
              <a:rPr lang="en-US" dirty="0"/>
              <a:t>Click to edit Master text styles</a:t>
            </a:r>
          </a:p>
        </p:txBody>
      </p:sp>
      <p:cxnSp>
        <p:nvCxnSpPr>
          <p:cNvPr id="4" name="Straight Connector 3">
            <a:extLst>
              <a:ext uri="{FF2B5EF4-FFF2-40B4-BE49-F238E27FC236}">
                <a16:creationId xmlns:a16="http://schemas.microsoft.com/office/drawing/2014/main" id="{B635E024-CEB0-1C20-5B99-D379DDBFA6EC}"/>
              </a:ext>
            </a:extLst>
          </p:cNvPr>
          <p:cNvCxnSpPr>
            <a:cxnSpLocks/>
          </p:cNvCxnSpPr>
          <p:nvPr userDrawn="1"/>
        </p:nvCxnSpPr>
        <p:spPr>
          <a:xfrm>
            <a:off x="760208" y="397625"/>
            <a:ext cx="767766" cy="0"/>
          </a:xfrm>
          <a:prstGeom prst="line">
            <a:avLst/>
          </a:prstGeom>
          <a:ln w="73025" cap="rnd">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9527419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Lst>
  <p:txStyles>
    <p:titleStyle>
      <a:lvl1pPr algn="l" defTabSz="914400" rtl="0" eaLnBrk="1" latinLnBrk="0" hangingPunct="1">
        <a:lnSpc>
          <a:spcPct val="90000"/>
        </a:lnSpc>
        <a:spcBef>
          <a:spcPct val="0"/>
        </a:spcBef>
        <a:buNone/>
        <a:defRPr sz="3800" b="1" kern="1200">
          <a:solidFill>
            <a:schemeClr val="bg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userDrawn="1">
          <p15:clr>
            <a:srgbClr val="F26B43"/>
          </p15:clr>
        </p15:guide>
        <p15:guide id="4" userDrawn="1">
          <p15:clr>
            <a:srgbClr val="F26B43"/>
          </p15:clr>
        </p15:guide>
        <p15:guide id="5" pos="7680" userDrawn="1">
          <p15:clr>
            <a:srgbClr val="F26B43"/>
          </p15:clr>
        </p15:guide>
        <p15:guide id="6" pos="3696" userDrawn="1">
          <p15:clr>
            <a:srgbClr val="F26B43"/>
          </p15:clr>
        </p15:guide>
        <p15:guide id="7" pos="3984" userDrawn="1">
          <p15:clr>
            <a:srgbClr val="F26B43"/>
          </p15:clr>
        </p15:guide>
        <p15:guide id="8" orient="horz" pos="336" userDrawn="1">
          <p15:clr>
            <a:srgbClr val="F26B43"/>
          </p15:clr>
        </p15:guide>
        <p15:guide id="9" orient="horz" pos="4320" userDrawn="1">
          <p15:clr>
            <a:srgbClr val="F26B43"/>
          </p15:clr>
        </p15:guide>
        <p15:guide id="10"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18/10/relationships/comments" Target="../comments/modernComment_3C3_9E9FE13.xml"/><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microsoft.com/office/2018/10/relationships/comments" Target="../comments/modernComment_3F1_57E99806.xml"/><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3DF0-7E98-4E14-BF4A-6BAEA5ABB8F6}"/>
              </a:ext>
            </a:extLst>
          </p:cNvPr>
          <p:cNvSpPr>
            <a:spLocks noGrp="1"/>
          </p:cNvSpPr>
          <p:nvPr>
            <p:ph type="title"/>
          </p:nvPr>
        </p:nvSpPr>
        <p:spPr/>
        <p:txBody>
          <a:bodyPr/>
          <a:lstStyle/>
          <a:p>
            <a:r>
              <a:rPr lang="en-US"/>
              <a:t>Named Calls</a:t>
            </a:r>
            <a:endParaRPr lang="en-US" dirty="0"/>
          </a:p>
        </p:txBody>
      </p:sp>
    </p:spTree>
    <p:extLst>
      <p:ext uri="{BB962C8B-B14F-4D97-AF65-F5344CB8AC3E}">
        <p14:creationId xmlns:p14="http://schemas.microsoft.com/office/powerpoint/2010/main" val="1323669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2E44FD-0F7F-9D08-6BF8-C57C970ED7AE}"/>
              </a:ext>
            </a:extLst>
          </p:cNvPr>
          <p:cNvSpPr>
            <a:spLocks noGrp="1"/>
          </p:cNvSpPr>
          <p:nvPr>
            <p:ph type="title"/>
          </p:nvPr>
        </p:nvSpPr>
        <p:spPr/>
        <p:txBody>
          <a:bodyPr/>
          <a:lstStyle/>
          <a:p>
            <a:r>
              <a:rPr lang="en-US" dirty="0"/>
              <a:t>Named Calls: Procedure Calls</a:t>
            </a:r>
          </a:p>
        </p:txBody>
      </p:sp>
      <p:sp>
        <p:nvSpPr>
          <p:cNvPr id="6" name="Text Placeholder 5">
            <a:extLst>
              <a:ext uri="{FF2B5EF4-FFF2-40B4-BE49-F238E27FC236}">
                <a16:creationId xmlns:a16="http://schemas.microsoft.com/office/drawing/2014/main" id="{F6813D75-53E1-9314-2EC2-746CE286AC2F}"/>
              </a:ext>
            </a:extLst>
          </p:cNvPr>
          <p:cNvSpPr>
            <a:spLocks noGrp="1"/>
          </p:cNvSpPr>
          <p:nvPr>
            <p:ph type="body" sz="quarter" idx="13"/>
          </p:nvPr>
        </p:nvSpPr>
        <p:spPr>
          <a:xfrm>
            <a:off x="610842" y="1188721"/>
            <a:ext cx="10971557" cy="1098762"/>
          </a:xfrm>
        </p:spPr>
        <p:txBody>
          <a:bodyPr/>
          <a:lstStyle/>
          <a:p>
            <a:r>
              <a:rPr lang="en-US" dirty="0"/>
              <a:t>When we make a procedure call (function call), we add a stack frame to the call stack.</a:t>
            </a:r>
          </a:p>
        </p:txBody>
      </p:sp>
      <p:sp>
        <p:nvSpPr>
          <p:cNvPr id="11" name="Rectangle 10">
            <a:extLst>
              <a:ext uri="{FF2B5EF4-FFF2-40B4-BE49-F238E27FC236}">
                <a16:creationId xmlns:a16="http://schemas.microsoft.com/office/drawing/2014/main" id="{613566F4-224C-B916-0E8E-1A800AC4191A}"/>
              </a:ext>
            </a:extLst>
          </p:cNvPr>
          <p:cNvSpPr/>
          <p:nvPr/>
        </p:nvSpPr>
        <p:spPr>
          <a:xfrm>
            <a:off x="6860708" y="2671946"/>
            <a:ext cx="1039299" cy="3630891"/>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sz="12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0x6474</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0xcafe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3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0xf00d</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
        <p:nvSpPr>
          <p:cNvPr id="9" name="Rectangle 8">
            <a:extLst>
              <a:ext uri="{FF2B5EF4-FFF2-40B4-BE49-F238E27FC236}">
                <a16:creationId xmlns:a16="http://schemas.microsoft.com/office/drawing/2014/main" id="{EDB21F0D-3BC5-F678-5C5B-4952EE65A856}"/>
              </a:ext>
            </a:extLst>
          </p:cNvPr>
          <p:cNvSpPr/>
          <p:nvPr/>
        </p:nvSpPr>
        <p:spPr>
          <a:xfrm>
            <a:off x="7900008" y="2671948"/>
            <a:ext cx="3297910" cy="3630890"/>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dubdub</a:t>
            </a:r>
            <a:r>
              <a:rPr lang="en-US" sz="1600" dirty="0">
                <a:solidFill>
                  <a:schemeClr val="bg1"/>
                </a:solidFill>
                <a:latin typeface="Consolas" panose="020B0609020204030204" pitchFamily="49" charset="0"/>
              </a:rPr>
              <a:t>(int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return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lubba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return </a:t>
            </a:r>
            <a:r>
              <a:rPr lang="en-US" sz="1600" dirty="0" err="1">
                <a:solidFill>
                  <a:schemeClr val="bg1"/>
                </a:solidFill>
                <a:latin typeface="Consolas" panose="020B0609020204030204" pitchFamily="49" charset="0"/>
              </a:rPr>
              <a:t>dubdub</a:t>
            </a:r>
            <a:r>
              <a:rPr lang="en-US" sz="1600" dirty="0">
                <a:solidFill>
                  <a:schemeClr val="bg1"/>
                </a:solidFill>
                <a:latin typeface="Consolas" panose="020B0609020204030204" pitchFamily="49" charset="0"/>
              </a:rPr>
              <a:t>(42);</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wubba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printf</a:t>
            </a:r>
            <a:r>
              <a:rPr lang="en-US" sz="1600" dirty="0">
                <a:solidFill>
                  <a:schemeClr val="bg1"/>
                </a:solidFill>
                <a:latin typeface="Consolas" panose="020B0609020204030204" pitchFamily="49" charset="0"/>
              </a:rPr>
              <a:t>(</a:t>
            </a:r>
            <a:r>
              <a:rPr lang="en-US" sz="1600" dirty="0">
                <a:solidFill>
                  <a:schemeClr val="bg1"/>
                </a:solidFill>
                <a:latin typeface="Calibri" panose="020F0502020204030204" pitchFamily="34" charset="0"/>
                <a:cs typeface="Calibri" panose="020F0502020204030204" pitchFamily="34" charset="0"/>
              </a:rPr>
              <a:t>"</a:t>
            </a:r>
            <a:r>
              <a:rPr lang="en-US" sz="1600" dirty="0">
                <a:solidFill>
                  <a:schemeClr val="bg1"/>
                </a:solidFill>
                <a:latin typeface="Consolas" panose="020B0609020204030204" pitchFamily="49" charset="0"/>
              </a:rPr>
              <a:t>%d", </a:t>
            </a:r>
            <a:r>
              <a:rPr lang="en-US" sz="1600" dirty="0" err="1">
                <a:solidFill>
                  <a:schemeClr val="bg1"/>
                </a:solidFill>
                <a:latin typeface="Consolas" panose="020B0609020204030204" pitchFamily="49" charset="0"/>
              </a:rPr>
              <a:t>lubba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741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500" fill="hold"/>
                                        <p:tgtEl>
                                          <p:spTgt spid="9">
                                            <p:txEl>
                                              <p:pRg st="5" end="5"/>
                                            </p:txEl>
                                          </p:spTgt>
                                        </p:tgtEl>
                                        <p:attrNameLst>
                                          <p:attrName>style.color</p:attrName>
                                        </p:attrNameLst>
                                      </p:cBhvr>
                                      <p:to>
                                        <a:srgbClr val="00EB4B"/>
                                      </p:to>
                                    </p:animClr>
                                  </p:childTnLst>
                                </p:cTn>
                              </p:par>
                              <p:par>
                                <p:cTn id="7" presetID="3" presetClass="emph" presetSubtype="2" fill="hold" nodeType="withEffect">
                                  <p:stCondLst>
                                    <p:cond delay="0"/>
                                  </p:stCondLst>
                                  <p:childTnLst>
                                    <p:animClr clrSpc="rgb" dir="cw">
                                      <p:cBhvr override="childStyle">
                                        <p:cTn id="8" dur="1500" fill="hold"/>
                                        <p:tgtEl>
                                          <p:spTgt spid="9">
                                            <p:txEl>
                                              <p:pRg st="6" end="6"/>
                                            </p:txEl>
                                          </p:spTgt>
                                        </p:tgtEl>
                                        <p:attrNameLst>
                                          <p:attrName>style.color</p:attrName>
                                        </p:attrNameLst>
                                      </p:cBhvr>
                                      <p:to>
                                        <a:srgbClr val="00EB4B"/>
                                      </p:to>
                                    </p:animClr>
                                  </p:childTnLst>
                                </p:cTn>
                              </p:par>
                              <p:par>
                                <p:cTn id="9" presetID="3" presetClass="emph" presetSubtype="2" fill="hold" nodeType="withEffect">
                                  <p:stCondLst>
                                    <p:cond delay="0"/>
                                  </p:stCondLst>
                                  <p:childTnLst>
                                    <p:animClr clrSpc="rgb" dir="cw">
                                      <p:cBhvr override="childStyle">
                                        <p:cTn id="10" dur="1500" fill="hold"/>
                                        <p:tgtEl>
                                          <p:spTgt spid="9">
                                            <p:txEl>
                                              <p:pRg st="7" end="7"/>
                                            </p:txEl>
                                          </p:spTgt>
                                        </p:tgtEl>
                                        <p:attrNameLst>
                                          <p:attrName>style.color</p:attrName>
                                        </p:attrNameLst>
                                      </p:cBhvr>
                                      <p:to>
                                        <a:srgbClr val="00EB4B"/>
                                      </p:to>
                                    </p:animClr>
                                  </p:childTnLst>
                                </p:cTn>
                              </p:par>
                              <p:par>
                                <p:cTn id="11" presetID="3" presetClass="emph" presetSubtype="2" fill="hold" nodeType="withEffect">
                                  <p:stCondLst>
                                    <p:cond delay="0"/>
                                  </p:stCondLst>
                                  <p:childTnLst>
                                    <p:animClr clrSpc="rgb" dir="cw">
                                      <p:cBhvr override="childStyle">
                                        <p:cTn id="12" dur="1500" fill="hold"/>
                                        <p:tgtEl>
                                          <p:spTgt spid="9">
                                            <p:txEl>
                                              <p:pRg st="8" end="8"/>
                                            </p:txEl>
                                          </p:spTgt>
                                        </p:tgtEl>
                                        <p:attrNameLst>
                                          <p:attrName>style.color</p:attrName>
                                        </p:attrNameLst>
                                      </p:cBhvr>
                                      <p:to>
                                        <a:srgbClr val="00EB4B"/>
                                      </p:to>
                                    </p:animClr>
                                  </p:childTnLst>
                                </p:cTn>
                              </p:par>
                              <p:par>
                                <p:cTn id="13" presetID="3" presetClass="emph" presetSubtype="2" fill="hold" nodeType="withEffect">
                                  <p:stCondLst>
                                    <p:cond delay="0"/>
                                  </p:stCondLst>
                                  <p:childTnLst>
                                    <p:animClr clrSpc="rgb" dir="cw">
                                      <p:cBhvr override="childStyle">
                                        <p:cTn id="14" dur="1500" fill="hold"/>
                                        <p:tgtEl>
                                          <p:spTgt spid="11">
                                            <p:txEl>
                                              <p:pRg st="6" end="6"/>
                                            </p:txEl>
                                          </p:spTgt>
                                        </p:tgtEl>
                                        <p:attrNameLst>
                                          <p:attrName>style.color</p:attrName>
                                        </p:attrNameLst>
                                      </p:cBhvr>
                                      <p:to>
                                        <a:srgbClr val="00EB4B"/>
                                      </p:to>
                                    </p:animClr>
                                  </p:childTnLst>
                                </p:cTn>
                              </p:par>
                              <p:par>
                                <p:cTn id="15" presetID="3" presetClass="emph" presetSubtype="2" fill="hold" nodeType="withEffect">
                                  <p:stCondLst>
                                    <p:cond delay="0"/>
                                  </p:stCondLst>
                                  <p:childTnLst>
                                    <p:animClr clrSpc="rgb" dir="cw">
                                      <p:cBhvr override="childStyle">
                                        <p:cTn id="16" dur="1500" fill="hold"/>
                                        <p:tgtEl>
                                          <p:spTgt spid="11">
                                            <p:txEl>
                                              <p:pRg st="7" end="7"/>
                                            </p:txEl>
                                          </p:spTgt>
                                        </p:tgtEl>
                                        <p:attrNameLst>
                                          <p:attrName>style.color</p:attrName>
                                        </p:attrNameLst>
                                      </p:cBhvr>
                                      <p:to>
                                        <a:srgbClr val="00EB4B"/>
                                      </p:to>
                                    </p:animClr>
                                  </p:childTnLst>
                                </p:cTn>
                              </p:par>
                              <p:par>
                                <p:cTn id="17" presetID="3" presetClass="emph" presetSubtype="2" fill="hold" nodeType="withEffect">
                                  <p:stCondLst>
                                    <p:cond delay="0"/>
                                  </p:stCondLst>
                                  <p:childTnLst>
                                    <p:animClr clrSpc="rgb" dir="cw">
                                      <p:cBhvr override="childStyle">
                                        <p:cTn id="18" dur="1500" fill="hold"/>
                                        <p:tgtEl>
                                          <p:spTgt spid="11">
                                            <p:txEl>
                                              <p:pRg st="8" end="8"/>
                                            </p:txEl>
                                          </p:spTgt>
                                        </p:tgtEl>
                                        <p:attrNameLst>
                                          <p:attrName>style.color</p:attrName>
                                        </p:attrNameLst>
                                      </p:cBhvr>
                                      <p:to>
                                        <a:srgbClr val="00EB4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2E44FD-0F7F-9D08-6BF8-C57C970ED7AE}"/>
              </a:ext>
            </a:extLst>
          </p:cNvPr>
          <p:cNvSpPr>
            <a:spLocks noGrp="1"/>
          </p:cNvSpPr>
          <p:nvPr>
            <p:ph type="title"/>
          </p:nvPr>
        </p:nvSpPr>
        <p:spPr/>
        <p:txBody>
          <a:bodyPr/>
          <a:lstStyle/>
          <a:p>
            <a:r>
              <a:rPr lang="en-US" dirty="0"/>
              <a:t>Named Calls: Procedure Calls</a:t>
            </a:r>
          </a:p>
        </p:txBody>
      </p:sp>
      <p:sp>
        <p:nvSpPr>
          <p:cNvPr id="6" name="Text Placeholder 5">
            <a:extLst>
              <a:ext uri="{FF2B5EF4-FFF2-40B4-BE49-F238E27FC236}">
                <a16:creationId xmlns:a16="http://schemas.microsoft.com/office/drawing/2014/main" id="{F6813D75-53E1-9314-2EC2-746CE286AC2F}"/>
              </a:ext>
            </a:extLst>
          </p:cNvPr>
          <p:cNvSpPr>
            <a:spLocks noGrp="1"/>
          </p:cNvSpPr>
          <p:nvPr>
            <p:ph type="body" sz="quarter" idx="13"/>
          </p:nvPr>
        </p:nvSpPr>
        <p:spPr>
          <a:xfrm>
            <a:off x="610842" y="1188721"/>
            <a:ext cx="10971557" cy="710964"/>
          </a:xfrm>
        </p:spPr>
        <p:txBody>
          <a:bodyPr/>
          <a:lstStyle/>
          <a:p>
            <a:r>
              <a:rPr lang="en-US" dirty="0"/>
              <a:t>Current Stack Frame</a:t>
            </a:r>
          </a:p>
        </p:txBody>
      </p:sp>
      <p:sp>
        <p:nvSpPr>
          <p:cNvPr id="11" name="Rectangle 10">
            <a:extLst>
              <a:ext uri="{FF2B5EF4-FFF2-40B4-BE49-F238E27FC236}">
                <a16:creationId xmlns:a16="http://schemas.microsoft.com/office/drawing/2014/main" id="{613566F4-224C-B916-0E8E-1A800AC4191A}"/>
              </a:ext>
            </a:extLst>
          </p:cNvPr>
          <p:cNvSpPr/>
          <p:nvPr/>
        </p:nvSpPr>
        <p:spPr>
          <a:xfrm>
            <a:off x="6860708" y="2671946"/>
            <a:ext cx="1039299" cy="3630891"/>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sz="12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0x6474</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0xcafe</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3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0xf00d</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
        <p:nvSpPr>
          <p:cNvPr id="9" name="Rectangle 8">
            <a:extLst>
              <a:ext uri="{FF2B5EF4-FFF2-40B4-BE49-F238E27FC236}">
                <a16:creationId xmlns:a16="http://schemas.microsoft.com/office/drawing/2014/main" id="{EDB21F0D-3BC5-F678-5C5B-4952EE65A856}"/>
              </a:ext>
            </a:extLst>
          </p:cNvPr>
          <p:cNvSpPr/>
          <p:nvPr/>
        </p:nvSpPr>
        <p:spPr>
          <a:xfrm>
            <a:off x="7900008" y="2671948"/>
            <a:ext cx="3297910" cy="3630890"/>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dubdub</a:t>
            </a:r>
            <a:r>
              <a:rPr lang="en-US" sz="1600" dirty="0">
                <a:solidFill>
                  <a:schemeClr val="bg1"/>
                </a:solidFill>
                <a:latin typeface="Consolas" panose="020B0609020204030204" pitchFamily="49" charset="0"/>
              </a:rPr>
              <a:t>(int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return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accent2"/>
                </a:solidFill>
                <a:latin typeface="Consolas" panose="020B0609020204030204" pitchFamily="49" charset="0"/>
              </a:rPr>
              <a:t>int </a:t>
            </a:r>
            <a:r>
              <a:rPr lang="en-US" sz="1600" dirty="0" err="1">
                <a:solidFill>
                  <a:schemeClr val="accent2"/>
                </a:solidFill>
                <a:latin typeface="Consolas" panose="020B0609020204030204" pitchFamily="49" charset="0"/>
              </a:rPr>
              <a:t>lubba</a:t>
            </a: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	return </a:t>
            </a:r>
            <a:r>
              <a:rPr lang="en-US" sz="1600" dirty="0" err="1">
                <a:solidFill>
                  <a:schemeClr val="accent2"/>
                </a:solidFill>
                <a:latin typeface="Consolas" panose="020B0609020204030204" pitchFamily="49" charset="0"/>
              </a:rPr>
              <a:t>dubdub</a:t>
            </a:r>
            <a:r>
              <a:rPr lang="en-US" sz="1600" dirty="0">
                <a:solidFill>
                  <a:schemeClr val="accent2"/>
                </a:solidFill>
                <a:latin typeface="Consolas" panose="020B0609020204030204" pitchFamily="49" charset="0"/>
              </a:rPr>
              <a:t>(42);</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wubba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printf</a:t>
            </a:r>
            <a:r>
              <a:rPr lang="en-US" sz="1600" dirty="0">
                <a:solidFill>
                  <a:schemeClr val="bg1"/>
                </a:solidFill>
                <a:latin typeface="Consolas" panose="020B0609020204030204" pitchFamily="49" charset="0"/>
              </a:rPr>
              <a:t>(</a:t>
            </a:r>
            <a:r>
              <a:rPr lang="en-US" sz="1600" dirty="0">
                <a:solidFill>
                  <a:schemeClr val="bg1"/>
                </a:solidFill>
                <a:latin typeface="Calibri" panose="020F0502020204030204" pitchFamily="34" charset="0"/>
                <a:cs typeface="Calibri" panose="020F0502020204030204" pitchFamily="34" charset="0"/>
              </a:rPr>
              <a:t>"</a:t>
            </a:r>
            <a:r>
              <a:rPr lang="en-US" sz="1600" dirty="0">
                <a:solidFill>
                  <a:schemeClr val="bg1"/>
                </a:solidFill>
                <a:latin typeface="Consolas" panose="020B0609020204030204" pitchFamily="49" charset="0"/>
              </a:rPr>
              <a:t>%d", </a:t>
            </a:r>
            <a:r>
              <a:rPr lang="en-US" sz="1600" dirty="0" err="1">
                <a:solidFill>
                  <a:schemeClr val="bg1"/>
                </a:solidFill>
                <a:latin typeface="Consolas" panose="020B0609020204030204" pitchFamily="49" charset="0"/>
              </a:rPr>
              <a:t>lubba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
        <p:nvSpPr>
          <p:cNvPr id="12" name="Rectangle 11">
            <a:extLst>
              <a:ext uri="{FF2B5EF4-FFF2-40B4-BE49-F238E27FC236}">
                <a16:creationId xmlns:a16="http://schemas.microsoft.com/office/drawing/2014/main" id="{5DE445EB-49F9-7938-2002-FC06129BEB5B}"/>
              </a:ext>
            </a:extLst>
          </p:cNvPr>
          <p:cNvSpPr/>
          <p:nvPr/>
        </p:nvSpPr>
        <p:spPr>
          <a:xfrm>
            <a:off x="2959871" y="2671946"/>
            <a:ext cx="1039299" cy="3630891"/>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sz="9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0x000f</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0x200e</a:t>
            </a:r>
          </a:p>
          <a:p>
            <a:pPr marL="0" indent="0" defTabSz="457200">
              <a:lnSpc>
                <a:spcPct val="100000"/>
              </a:lnSpc>
              <a:spcBef>
                <a:spcPts val="0"/>
              </a:spcBef>
              <a:buNone/>
            </a:pPr>
            <a:r>
              <a:rPr lang="en-US" sz="1600" dirty="0">
                <a:solidFill>
                  <a:schemeClr val="bg1"/>
                </a:solidFill>
                <a:latin typeface="Consolas" panose="020B0609020204030204" pitchFamily="49" charset="0"/>
              </a:rPr>
              <a:t>0x200f</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9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0x300f</a:t>
            </a:r>
          </a:p>
        </p:txBody>
      </p:sp>
      <p:sp>
        <p:nvSpPr>
          <p:cNvPr id="13" name="Rectangle 12">
            <a:extLst>
              <a:ext uri="{FF2B5EF4-FFF2-40B4-BE49-F238E27FC236}">
                <a16:creationId xmlns:a16="http://schemas.microsoft.com/office/drawing/2014/main" id="{F133726A-F3D3-F243-7EDE-A29C693D7400}"/>
              </a:ext>
            </a:extLst>
          </p:cNvPr>
          <p:cNvSpPr/>
          <p:nvPr/>
        </p:nvSpPr>
        <p:spPr>
          <a:xfrm>
            <a:off x="4004901" y="2671946"/>
            <a:ext cx="2743200" cy="609147"/>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Previous Frame </a:t>
            </a:r>
            <a:br>
              <a:rPr lang="en-US" sz="1600" dirty="0">
                <a:solidFill>
                  <a:sysClr val="windowText" lastClr="000000"/>
                </a:solidFill>
                <a:latin typeface="Consolas" panose="020B0609020204030204" pitchFamily="49" charset="0"/>
              </a:rPr>
            </a:br>
            <a:r>
              <a:rPr lang="en-US" sz="1600" dirty="0">
                <a:solidFill>
                  <a:sysClr val="windowText" lastClr="000000"/>
                </a:solidFill>
                <a:latin typeface="Consolas" panose="020B0609020204030204" pitchFamily="49" charset="0"/>
              </a:rPr>
              <a:t>(</a:t>
            </a:r>
            <a:r>
              <a:rPr lang="en-US" sz="1600" dirty="0" err="1">
                <a:solidFill>
                  <a:sysClr val="windowText" lastClr="000000"/>
                </a:solidFill>
                <a:latin typeface="Consolas" panose="020B0609020204030204" pitchFamily="49" charset="0"/>
              </a:rPr>
              <a:t>wubba</a:t>
            </a:r>
            <a:r>
              <a:rPr lang="en-US" sz="1600" dirty="0">
                <a:solidFill>
                  <a:sysClr val="windowText" lastClr="000000"/>
                </a:solidFill>
                <a:latin typeface="Consolas" panose="020B0609020204030204" pitchFamily="49" charset="0"/>
              </a:rPr>
              <a:t>)</a:t>
            </a:r>
          </a:p>
        </p:txBody>
      </p:sp>
      <p:sp>
        <p:nvSpPr>
          <p:cNvPr id="14" name="Rectangle 13">
            <a:extLst>
              <a:ext uri="{FF2B5EF4-FFF2-40B4-BE49-F238E27FC236}">
                <a16:creationId xmlns:a16="http://schemas.microsoft.com/office/drawing/2014/main" id="{C5F64658-5A02-E4E1-4639-3EC850124C8B}"/>
              </a:ext>
            </a:extLst>
          </p:cNvPr>
          <p:cNvSpPr/>
          <p:nvPr/>
        </p:nvSpPr>
        <p:spPr>
          <a:xfrm>
            <a:off x="4004901" y="3281093"/>
            <a:ext cx="2743200" cy="609147"/>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Current Frame </a:t>
            </a:r>
            <a:br>
              <a:rPr lang="en-US" sz="1600" dirty="0">
                <a:solidFill>
                  <a:sysClr val="windowText" lastClr="000000"/>
                </a:solidFill>
                <a:latin typeface="Consolas" panose="020B0609020204030204" pitchFamily="49" charset="0"/>
              </a:rPr>
            </a:br>
            <a:r>
              <a:rPr lang="en-US" sz="1600" dirty="0">
                <a:solidFill>
                  <a:sysClr val="windowText" lastClr="000000"/>
                </a:solidFill>
                <a:latin typeface="Consolas" panose="020B0609020204030204" pitchFamily="49" charset="0"/>
              </a:rPr>
              <a:t>(</a:t>
            </a:r>
            <a:r>
              <a:rPr lang="en-US" sz="1600" dirty="0" err="1">
                <a:solidFill>
                  <a:sysClr val="windowText" lastClr="000000"/>
                </a:solidFill>
                <a:latin typeface="Consolas" panose="020B0609020204030204" pitchFamily="49" charset="0"/>
              </a:rPr>
              <a:t>lubba</a:t>
            </a:r>
            <a:r>
              <a:rPr lang="en-US" sz="1600" dirty="0">
                <a:solidFill>
                  <a:sysClr val="windowText" lastClr="000000"/>
                </a:solidFill>
                <a:latin typeface="Consolas" panose="020B0609020204030204" pitchFamily="49" charset="0"/>
              </a:rPr>
              <a:t>)</a:t>
            </a:r>
          </a:p>
        </p:txBody>
      </p:sp>
      <p:sp>
        <p:nvSpPr>
          <p:cNvPr id="15" name="Rectangle 14">
            <a:extLst>
              <a:ext uri="{FF2B5EF4-FFF2-40B4-BE49-F238E27FC236}">
                <a16:creationId xmlns:a16="http://schemas.microsoft.com/office/drawing/2014/main" id="{8B36A8FE-2C91-87E9-4303-6C6896EB8610}"/>
              </a:ext>
            </a:extLst>
          </p:cNvPr>
          <p:cNvSpPr/>
          <p:nvPr/>
        </p:nvSpPr>
        <p:spPr>
          <a:xfrm>
            <a:off x="4004901" y="3896305"/>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Stuffs</a:t>
            </a:r>
          </a:p>
        </p:txBody>
      </p:sp>
      <p:sp>
        <p:nvSpPr>
          <p:cNvPr id="16" name="Rectangle 15">
            <a:extLst>
              <a:ext uri="{FF2B5EF4-FFF2-40B4-BE49-F238E27FC236}">
                <a16:creationId xmlns:a16="http://schemas.microsoft.com/office/drawing/2014/main" id="{3996FBA6-BF7E-E4FB-B431-32DEB6F2A87F}"/>
              </a:ext>
            </a:extLst>
          </p:cNvPr>
          <p:cNvSpPr/>
          <p:nvPr/>
        </p:nvSpPr>
        <p:spPr>
          <a:xfrm>
            <a:off x="4004901" y="4221806"/>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Garbo</a:t>
            </a:r>
          </a:p>
        </p:txBody>
      </p:sp>
      <p:sp>
        <p:nvSpPr>
          <p:cNvPr id="17" name="Rectangle 16">
            <a:extLst>
              <a:ext uri="{FF2B5EF4-FFF2-40B4-BE49-F238E27FC236}">
                <a16:creationId xmlns:a16="http://schemas.microsoft.com/office/drawing/2014/main" id="{29DCB7C2-7A20-5701-6AE1-2A818C60F226}"/>
              </a:ext>
            </a:extLst>
          </p:cNvPr>
          <p:cNvSpPr/>
          <p:nvPr/>
        </p:nvSpPr>
        <p:spPr>
          <a:xfrm>
            <a:off x="4004901" y="4552950"/>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Junk</a:t>
            </a:r>
          </a:p>
        </p:txBody>
      </p:sp>
      <p:sp>
        <p:nvSpPr>
          <p:cNvPr id="18" name="Rectangle 17">
            <a:extLst>
              <a:ext uri="{FF2B5EF4-FFF2-40B4-BE49-F238E27FC236}">
                <a16:creationId xmlns:a16="http://schemas.microsoft.com/office/drawing/2014/main" id="{A2ABFE46-38DE-287F-28BF-5B963B912C0C}"/>
              </a:ext>
            </a:extLst>
          </p:cNvPr>
          <p:cNvSpPr/>
          <p:nvPr/>
        </p:nvSpPr>
        <p:spPr>
          <a:xfrm>
            <a:off x="4004901" y="4877793"/>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Other Stuffs</a:t>
            </a:r>
          </a:p>
        </p:txBody>
      </p:sp>
      <p:sp>
        <p:nvSpPr>
          <p:cNvPr id="19" name="Rectangle 18">
            <a:extLst>
              <a:ext uri="{FF2B5EF4-FFF2-40B4-BE49-F238E27FC236}">
                <a16:creationId xmlns:a16="http://schemas.microsoft.com/office/drawing/2014/main" id="{6F6FE6C3-C7B9-CF47-6318-377FD5E04722}"/>
              </a:ext>
            </a:extLst>
          </p:cNvPr>
          <p:cNvSpPr/>
          <p:nvPr/>
        </p:nvSpPr>
        <p:spPr>
          <a:xfrm>
            <a:off x="4004901" y="5208279"/>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More Garbo</a:t>
            </a:r>
          </a:p>
        </p:txBody>
      </p:sp>
      <p:sp>
        <p:nvSpPr>
          <p:cNvPr id="20" name="Rectangle 19">
            <a:extLst>
              <a:ext uri="{FF2B5EF4-FFF2-40B4-BE49-F238E27FC236}">
                <a16:creationId xmlns:a16="http://schemas.microsoft.com/office/drawing/2014/main" id="{24EA9EA3-806F-3062-989F-61D16731A602}"/>
              </a:ext>
            </a:extLst>
          </p:cNvPr>
          <p:cNvSpPr/>
          <p:nvPr/>
        </p:nvSpPr>
        <p:spPr>
          <a:xfrm>
            <a:off x="4004901" y="5533122"/>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Additional Junk</a:t>
            </a:r>
          </a:p>
        </p:txBody>
      </p:sp>
      <p:sp>
        <p:nvSpPr>
          <p:cNvPr id="21" name="Rectangle 20">
            <a:extLst>
              <a:ext uri="{FF2B5EF4-FFF2-40B4-BE49-F238E27FC236}">
                <a16:creationId xmlns:a16="http://schemas.microsoft.com/office/drawing/2014/main" id="{790FC173-FAC7-2C9E-B542-3834C8593E40}"/>
              </a:ext>
            </a:extLst>
          </p:cNvPr>
          <p:cNvSpPr/>
          <p:nvPr/>
        </p:nvSpPr>
        <p:spPr>
          <a:xfrm>
            <a:off x="4004901" y="5863608"/>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a:t>
            </a:r>
          </a:p>
        </p:txBody>
      </p:sp>
      <p:sp>
        <p:nvSpPr>
          <p:cNvPr id="22" name="Rectangle 21">
            <a:extLst>
              <a:ext uri="{FF2B5EF4-FFF2-40B4-BE49-F238E27FC236}">
                <a16:creationId xmlns:a16="http://schemas.microsoft.com/office/drawing/2014/main" id="{82A423F4-17C4-7B99-15C1-A48F156B7F71}"/>
              </a:ext>
            </a:extLst>
          </p:cNvPr>
          <p:cNvSpPr/>
          <p:nvPr/>
        </p:nvSpPr>
        <p:spPr>
          <a:xfrm>
            <a:off x="4004901" y="6188452"/>
            <a:ext cx="2743200" cy="1143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600" dirty="0">
                <a:solidFill>
                  <a:sysClr val="windowText" lastClr="000000"/>
                </a:solidFill>
                <a:latin typeface="Consolas" panose="020B0609020204030204" pitchFamily="49" charset="0"/>
              </a:rPr>
              <a:t>…</a:t>
            </a:r>
          </a:p>
        </p:txBody>
      </p:sp>
      <p:grpSp>
        <p:nvGrpSpPr>
          <p:cNvPr id="29" name="Group 28" descr="Frame Pointer">
            <a:extLst>
              <a:ext uri="{FF2B5EF4-FFF2-40B4-BE49-F238E27FC236}">
                <a16:creationId xmlns:a16="http://schemas.microsoft.com/office/drawing/2014/main" id="{CBB1A7F1-C3DF-ECE5-DBBC-26556229A649}"/>
              </a:ext>
              <a:ext uri="{C183D7F6-B498-43B3-948B-1728B52AA6E4}">
                <adec:decorative xmlns:adec="http://schemas.microsoft.com/office/drawing/2017/decorative" val="0"/>
              </a:ext>
            </a:extLst>
          </p:cNvPr>
          <p:cNvGrpSpPr/>
          <p:nvPr/>
        </p:nvGrpSpPr>
        <p:grpSpPr>
          <a:xfrm>
            <a:off x="994082" y="3055636"/>
            <a:ext cx="1938476" cy="640080"/>
            <a:chOff x="1196816" y="3179296"/>
            <a:chExt cx="1938476" cy="640080"/>
          </a:xfrm>
        </p:grpSpPr>
        <p:sp>
          <p:nvSpPr>
            <p:cNvPr id="27" name="Rectangle 26">
              <a:extLst>
                <a:ext uri="{FF2B5EF4-FFF2-40B4-BE49-F238E27FC236}">
                  <a16:creationId xmlns:a16="http://schemas.microsoft.com/office/drawing/2014/main" id="{EA577CE5-3AC7-179F-702D-078C01AFC66E}"/>
                </a:ext>
              </a:extLst>
            </p:cNvPr>
            <p:cNvSpPr/>
            <p:nvPr/>
          </p:nvSpPr>
          <p:spPr>
            <a:xfrm flipH="1">
              <a:off x="1196816" y="3179296"/>
              <a:ext cx="1613604" cy="640080"/>
            </a:xfrm>
            <a:prstGeom prst="rect">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rPr>
                <a:t>Frame Pointer (FP)</a:t>
              </a:r>
            </a:p>
          </p:txBody>
        </p:sp>
        <p:cxnSp>
          <p:nvCxnSpPr>
            <p:cNvPr id="28" name="Straight Arrow Connector 27">
              <a:extLst>
                <a:ext uri="{FF2B5EF4-FFF2-40B4-BE49-F238E27FC236}">
                  <a16:creationId xmlns:a16="http://schemas.microsoft.com/office/drawing/2014/main" id="{057021F3-2254-B077-BFBF-4DF0FE31C20C}"/>
                </a:ext>
                <a:ext uri="{C183D7F6-B498-43B3-948B-1728B52AA6E4}">
                  <adec:decorative xmlns:adec="http://schemas.microsoft.com/office/drawing/2017/decorative" val="1"/>
                </a:ext>
              </a:extLst>
            </p:cNvPr>
            <p:cNvCxnSpPr>
              <a:cxnSpLocks/>
              <a:stCxn id="27" idx="1"/>
            </p:cNvCxnSpPr>
            <p:nvPr/>
          </p:nvCxnSpPr>
          <p:spPr>
            <a:xfrm>
              <a:off x="2810420" y="3499336"/>
              <a:ext cx="324872"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descr="Stack Pointer">
            <a:extLst>
              <a:ext uri="{FF2B5EF4-FFF2-40B4-BE49-F238E27FC236}">
                <a16:creationId xmlns:a16="http://schemas.microsoft.com/office/drawing/2014/main" id="{4CE513CE-B63A-F78F-6D16-7851D3FAACDD}"/>
              </a:ext>
              <a:ext uri="{C183D7F6-B498-43B3-948B-1728B52AA6E4}">
                <adec:decorative xmlns:adec="http://schemas.microsoft.com/office/drawing/2017/decorative" val="0"/>
              </a:ext>
            </a:extLst>
          </p:cNvPr>
          <p:cNvGrpSpPr/>
          <p:nvPr/>
        </p:nvGrpSpPr>
        <p:grpSpPr>
          <a:xfrm>
            <a:off x="994082" y="3772062"/>
            <a:ext cx="1938476" cy="640080"/>
            <a:chOff x="1196816" y="5380397"/>
            <a:chExt cx="1938476" cy="640080"/>
          </a:xfrm>
        </p:grpSpPr>
        <p:sp>
          <p:nvSpPr>
            <p:cNvPr id="24" name="Rectangle 23">
              <a:extLst>
                <a:ext uri="{FF2B5EF4-FFF2-40B4-BE49-F238E27FC236}">
                  <a16:creationId xmlns:a16="http://schemas.microsoft.com/office/drawing/2014/main" id="{64690DEB-1CAD-0701-0CAB-1C434C794989}"/>
                </a:ext>
              </a:extLst>
            </p:cNvPr>
            <p:cNvSpPr/>
            <p:nvPr/>
          </p:nvSpPr>
          <p:spPr>
            <a:xfrm flipH="1">
              <a:off x="1196816" y="5380397"/>
              <a:ext cx="1613604" cy="640080"/>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rPr>
                <a:t>Stack Pointer (SP)</a:t>
              </a:r>
            </a:p>
          </p:txBody>
        </p:sp>
        <p:cxnSp>
          <p:nvCxnSpPr>
            <p:cNvPr id="25" name="Straight Arrow Connector 24">
              <a:extLst>
                <a:ext uri="{FF2B5EF4-FFF2-40B4-BE49-F238E27FC236}">
                  <a16:creationId xmlns:a16="http://schemas.microsoft.com/office/drawing/2014/main" id="{EABD49D3-64BA-364A-A2F3-A7817C69969D}"/>
                </a:ext>
                <a:ext uri="{C183D7F6-B498-43B3-948B-1728B52AA6E4}">
                  <adec:decorative xmlns:adec="http://schemas.microsoft.com/office/drawing/2017/decorative" val="1"/>
                </a:ext>
              </a:extLst>
            </p:cNvPr>
            <p:cNvCxnSpPr>
              <a:cxnSpLocks/>
              <a:stCxn id="24" idx="1"/>
            </p:cNvCxnSpPr>
            <p:nvPr/>
          </p:nvCxnSpPr>
          <p:spPr>
            <a:xfrm>
              <a:off x="2810420" y="5700437"/>
              <a:ext cx="324872"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 Placeholder 2">
            <a:extLst>
              <a:ext uri="{FF2B5EF4-FFF2-40B4-BE49-F238E27FC236}">
                <a16:creationId xmlns:a16="http://schemas.microsoft.com/office/drawing/2014/main" id="{49321E5C-0394-1E82-AC98-21DECD8D8DDF}"/>
              </a:ext>
            </a:extLst>
          </p:cNvPr>
          <p:cNvSpPr>
            <a:spLocks noGrp="1"/>
          </p:cNvSpPr>
          <p:nvPr>
            <p:ph type="body" sz="quarter" idx="14"/>
          </p:nvPr>
        </p:nvSpPr>
        <p:spPr>
          <a:xfrm>
            <a:off x="610842" y="1869778"/>
            <a:ext cx="10971557" cy="400110"/>
          </a:xfrm>
        </p:spPr>
        <p:txBody>
          <a:bodyPr/>
          <a:lstStyle/>
          <a:p>
            <a:pPr>
              <a:buClr>
                <a:schemeClr val="tx1"/>
              </a:buClr>
              <a:buSzPct val="140000"/>
            </a:pPr>
            <a:r>
              <a:rPr lang="en-US" dirty="0"/>
              <a:t>Begins at the </a:t>
            </a:r>
            <a:r>
              <a:rPr lang="en-US" b="1" dirty="0">
                <a:solidFill>
                  <a:schemeClr val="tx1"/>
                </a:solidFill>
              </a:rPr>
              <a:t>Frame Pointer </a:t>
            </a:r>
            <a:r>
              <a:rPr lang="en-US" dirty="0"/>
              <a:t>and ends at the </a:t>
            </a:r>
            <a:r>
              <a:rPr lang="en-US" b="1" dirty="0">
                <a:solidFill>
                  <a:schemeClr val="tx1"/>
                </a:solidFill>
              </a:rPr>
              <a:t>Stack Pointer.</a:t>
            </a:r>
          </a:p>
        </p:txBody>
      </p:sp>
      <p:sp>
        <p:nvSpPr>
          <p:cNvPr id="36" name="Rectangle 35">
            <a:extLst>
              <a:ext uri="{FF2B5EF4-FFF2-40B4-BE49-F238E27FC236}">
                <a16:creationId xmlns:a16="http://schemas.microsoft.com/office/drawing/2014/main" id="{7CBE9C4C-B500-88EB-6F37-48F9C0A1C18A}"/>
              </a:ext>
              <a:ext uri="{C183D7F6-B498-43B3-948B-1728B52AA6E4}">
                <adec:decorative xmlns:adec="http://schemas.microsoft.com/office/drawing/2017/decorative" val="1"/>
              </a:ext>
            </a:extLst>
          </p:cNvPr>
          <p:cNvSpPr/>
          <p:nvPr/>
        </p:nvSpPr>
        <p:spPr>
          <a:xfrm>
            <a:off x="3999169" y="3890240"/>
            <a:ext cx="2748931" cy="2434360"/>
          </a:xfrm>
          <a:prstGeom prst="rect">
            <a:avLst/>
          </a:prstGeom>
          <a:noFill/>
          <a:ln w="76200">
            <a:solidFill>
              <a:schemeClr val="accent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1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2E44FD-0F7F-9D08-6BF8-C57C970ED7AE}"/>
              </a:ext>
            </a:extLst>
          </p:cNvPr>
          <p:cNvSpPr>
            <a:spLocks noGrp="1"/>
          </p:cNvSpPr>
          <p:nvPr>
            <p:ph type="title"/>
          </p:nvPr>
        </p:nvSpPr>
        <p:spPr/>
        <p:txBody>
          <a:bodyPr/>
          <a:lstStyle/>
          <a:p>
            <a:r>
              <a:rPr lang="en-US" dirty="0"/>
              <a:t>Named Calls: Procedure Calls</a:t>
            </a:r>
          </a:p>
        </p:txBody>
      </p:sp>
      <p:sp>
        <p:nvSpPr>
          <p:cNvPr id="6" name="Text Placeholder 5">
            <a:extLst>
              <a:ext uri="{FF2B5EF4-FFF2-40B4-BE49-F238E27FC236}">
                <a16:creationId xmlns:a16="http://schemas.microsoft.com/office/drawing/2014/main" id="{F6813D75-53E1-9314-2EC2-746CE286AC2F}"/>
              </a:ext>
            </a:extLst>
          </p:cNvPr>
          <p:cNvSpPr>
            <a:spLocks noGrp="1"/>
          </p:cNvSpPr>
          <p:nvPr>
            <p:ph type="body" sz="quarter" idx="13"/>
          </p:nvPr>
        </p:nvSpPr>
        <p:spPr>
          <a:xfrm>
            <a:off x="610842" y="1188721"/>
            <a:ext cx="10971557" cy="710964"/>
          </a:xfrm>
        </p:spPr>
        <p:txBody>
          <a:bodyPr/>
          <a:lstStyle/>
          <a:p>
            <a:r>
              <a:rPr lang="en-US" dirty="0"/>
              <a:t>Copy call arguments</a:t>
            </a:r>
          </a:p>
        </p:txBody>
      </p:sp>
      <p:sp>
        <p:nvSpPr>
          <p:cNvPr id="11" name="Rectangle 10">
            <a:extLst>
              <a:ext uri="{FF2B5EF4-FFF2-40B4-BE49-F238E27FC236}">
                <a16:creationId xmlns:a16="http://schemas.microsoft.com/office/drawing/2014/main" id="{613566F4-224C-B916-0E8E-1A800AC4191A}"/>
              </a:ext>
            </a:extLst>
          </p:cNvPr>
          <p:cNvSpPr/>
          <p:nvPr/>
        </p:nvSpPr>
        <p:spPr>
          <a:xfrm>
            <a:off x="6860708" y="2671946"/>
            <a:ext cx="1039299" cy="3630891"/>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sz="12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0x6474</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0xcafe</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3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0xf00d</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
        <p:nvSpPr>
          <p:cNvPr id="9" name="Rectangle 8">
            <a:extLst>
              <a:ext uri="{FF2B5EF4-FFF2-40B4-BE49-F238E27FC236}">
                <a16:creationId xmlns:a16="http://schemas.microsoft.com/office/drawing/2014/main" id="{EDB21F0D-3BC5-F678-5C5B-4952EE65A856}"/>
              </a:ext>
            </a:extLst>
          </p:cNvPr>
          <p:cNvSpPr/>
          <p:nvPr/>
        </p:nvSpPr>
        <p:spPr>
          <a:xfrm>
            <a:off x="7900008" y="2671948"/>
            <a:ext cx="3297910" cy="3630890"/>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dubdub</a:t>
            </a:r>
            <a:r>
              <a:rPr lang="en-US" sz="1600" dirty="0">
                <a:solidFill>
                  <a:schemeClr val="bg1"/>
                </a:solidFill>
                <a:latin typeface="Consolas" panose="020B0609020204030204" pitchFamily="49" charset="0"/>
              </a:rPr>
              <a:t>(int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return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accent2"/>
                </a:solidFill>
                <a:latin typeface="Consolas" panose="020B0609020204030204" pitchFamily="49" charset="0"/>
              </a:rPr>
              <a:t>int </a:t>
            </a:r>
            <a:r>
              <a:rPr lang="en-US" sz="1600" dirty="0" err="1">
                <a:solidFill>
                  <a:schemeClr val="accent2"/>
                </a:solidFill>
                <a:latin typeface="Consolas" panose="020B0609020204030204" pitchFamily="49" charset="0"/>
              </a:rPr>
              <a:t>lubba</a:t>
            </a: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	return </a:t>
            </a:r>
            <a:r>
              <a:rPr lang="en-US" sz="1600" dirty="0" err="1">
                <a:solidFill>
                  <a:schemeClr val="accent2"/>
                </a:solidFill>
                <a:latin typeface="Consolas" panose="020B0609020204030204" pitchFamily="49" charset="0"/>
              </a:rPr>
              <a:t>dubdub</a:t>
            </a:r>
            <a:r>
              <a:rPr lang="en-US" sz="1600" dirty="0">
                <a:solidFill>
                  <a:schemeClr val="accent2"/>
                </a:solidFill>
                <a:latin typeface="Consolas" panose="020B0609020204030204" pitchFamily="49" charset="0"/>
              </a:rPr>
              <a:t>(42);</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wubba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printf</a:t>
            </a:r>
            <a:r>
              <a:rPr lang="en-US" sz="1600" dirty="0">
                <a:solidFill>
                  <a:schemeClr val="bg1"/>
                </a:solidFill>
                <a:latin typeface="Consolas" panose="020B0609020204030204" pitchFamily="49" charset="0"/>
              </a:rPr>
              <a:t>(</a:t>
            </a:r>
            <a:r>
              <a:rPr lang="en-US" sz="1600" dirty="0">
                <a:solidFill>
                  <a:schemeClr val="bg1"/>
                </a:solidFill>
                <a:latin typeface="Calibri" panose="020F0502020204030204" pitchFamily="34" charset="0"/>
                <a:cs typeface="Calibri" panose="020F0502020204030204" pitchFamily="34" charset="0"/>
              </a:rPr>
              <a:t>"</a:t>
            </a:r>
            <a:r>
              <a:rPr lang="en-US" sz="1600" dirty="0">
                <a:solidFill>
                  <a:schemeClr val="bg1"/>
                </a:solidFill>
                <a:latin typeface="Consolas" panose="020B0609020204030204" pitchFamily="49" charset="0"/>
              </a:rPr>
              <a:t>%d", </a:t>
            </a:r>
            <a:r>
              <a:rPr lang="en-US" sz="1600" dirty="0" err="1">
                <a:solidFill>
                  <a:schemeClr val="bg1"/>
                </a:solidFill>
                <a:latin typeface="Consolas" panose="020B0609020204030204" pitchFamily="49" charset="0"/>
              </a:rPr>
              <a:t>lubba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
        <p:nvSpPr>
          <p:cNvPr id="12" name="Rectangle 11">
            <a:extLst>
              <a:ext uri="{FF2B5EF4-FFF2-40B4-BE49-F238E27FC236}">
                <a16:creationId xmlns:a16="http://schemas.microsoft.com/office/drawing/2014/main" id="{5DE445EB-49F9-7938-2002-FC06129BEB5B}"/>
              </a:ext>
            </a:extLst>
          </p:cNvPr>
          <p:cNvSpPr/>
          <p:nvPr/>
        </p:nvSpPr>
        <p:spPr>
          <a:xfrm>
            <a:off x="2959871" y="2671946"/>
            <a:ext cx="1039299" cy="3630891"/>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sz="9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0x000f</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0x200e</a:t>
            </a:r>
          </a:p>
          <a:p>
            <a:pPr marL="0" indent="0" defTabSz="457200">
              <a:lnSpc>
                <a:spcPct val="100000"/>
              </a:lnSpc>
              <a:spcBef>
                <a:spcPts val="0"/>
              </a:spcBef>
              <a:buNone/>
            </a:pPr>
            <a:r>
              <a:rPr lang="en-US" sz="1600" dirty="0">
                <a:solidFill>
                  <a:schemeClr val="bg1"/>
                </a:solidFill>
                <a:latin typeface="Consolas" panose="020B0609020204030204" pitchFamily="49" charset="0"/>
              </a:rPr>
              <a:t>0x200f</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9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0x300f</a:t>
            </a:r>
          </a:p>
        </p:txBody>
      </p:sp>
      <p:sp>
        <p:nvSpPr>
          <p:cNvPr id="13" name="Rectangle 12">
            <a:extLst>
              <a:ext uri="{FF2B5EF4-FFF2-40B4-BE49-F238E27FC236}">
                <a16:creationId xmlns:a16="http://schemas.microsoft.com/office/drawing/2014/main" id="{F133726A-F3D3-F243-7EDE-A29C693D7400}"/>
              </a:ext>
            </a:extLst>
          </p:cNvPr>
          <p:cNvSpPr/>
          <p:nvPr/>
        </p:nvSpPr>
        <p:spPr>
          <a:xfrm>
            <a:off x="4004901" y="2671946"/>
            <a:ext cx="2743200" cy="609147"/>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Previous Frame </a:t>
            </a:r>
            <a:br>
              <a:rPr lang="en-US" sz="1600" dirty="0">
                <a:solidFill>
                  <a:sysClr val="windowText" lastClr="000000"/>
                </a:solidFill>
                <a:latin typeface="Consolas" panose="020B0609020204030204" pitchFamily="49" charset="0"/>
              </a:rPr>
            </a:br>
            <a:r>
              <a:rPr lang="en-US" sz="1600" dirty="0">
                <a:solidFill>
                  <a:sysClr val="windowText" lastClr="000000"/>
                </a:solidFill>
                <a:latin typeface="Consolas" panose="020B0609020204030204" pitchFamily="49" charset="0"/>
              </a:rPr>
              <a:t>(</a:t>
            </a:r>
            <a:r>
              <a:rPr lang="en-US" sz="1600" dirty="0" err="1">
                <a:solidFill>
                  <a:sysClr val="windowText" lastClr="000000"/>
                </a:solidFill>
                <a:latin typeface="Consolas" panose="020B0609020204030204" pitchFamily="49" charset="0"/>
              </a:rPr>
              <a:t>wubba</a:t>
            </a:r>
            <a:r>
              <a:rPr lang="en-US" sz="1600" dirty="0">
                <a:solidFill>
                  <a:sysClr val="windowText" lastClr="000000"/>
                </a:solidFill>
                <a:latin typeface="Consolas" panose="020B0609020204030204" pitchFamily="49" charset="0"/>
              </a:rPr>
              <a:t>)</a:t>
            </a:r>
          </a:p>
        </p:txBody>
      </p:sp>
      <p:sp>
        <p:nvSpPr>
          <p:cNvPr id="14" name="Rectangle 13">
            <a:extLst>
              <a:ext uri="{FF2B5EF4-FFF2-40B4-BE49-F238E27FC236}">
                <a16:creationId xmlns:a16="http://schemas.microsoft.com/office/drawing/2014/main" id="{C5F64658-5A02-E4E1-4639-3EC850124C8B}"/>
              </a:ext>
            </a:extLst>
          </p:cNvPr>
          <p:cNvSpPr/>
          <p:nvPr/>
        </p:nvSpPr>
        <p:spPr>
          <a:xfrm>
            <a:off x="4004901" y="3281093"/>
            <a:ext cx="2743200" cy="609147"/>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Current Frame </a:t>
            </a:r>
            <a:br>
              <a:rPr lang="en-US" sz="1600" dirty="0">
                <a:solidFill>
                  <a:sysClr val="windowText" lastClr="000000"/>
                </a:solidFill>
                <a:latin typeface="Consolas" panose="020B0609020204030204" pitchFamily="49" charset="0"/>
              </a:rPr>
            </a:br>
            <a:r>
              <a:rPr lang="en-US" sz="1600" dirty="0">
                <a:solidFill>
                  <a:sysClr val="windowText" lastClr="000000"/>
                </a:solidFill>
                <a:latin typeface="Consolas" panose="020B0609020204030204" pitchFamily="49" charset="0"/>
              </a:rPr>
              <a:t>(</a:t>
            </a:r>
            <a:r>
              <a:rPr lang="en-US" sz="1600" dirty="0" err="1">
                <a:solidFill>
                  <a:sysClr val="windowText" lastClr="000000"/>
                </a:solidFill>
                <a:latin typeface="Consolas" panose="020B0609020204030204" pitchFamily="49" charset="0"/>
              </a:rPr>
              <a:t>lubba</a:t>
            </a:r>
            <a:r>
              <a:rPr lang="en-US" sz="1600" dirty="0">
                <a:solidFill>
                  <a:sysClr val="windowText" lastClr="000000"/>
                </a:solidFill>
                <a:latin typeface="Consolas" panose="020B0609020204030204" pitchFamily="49" charset="0"/>
              </a:rPr>
              <a:t>)</a:t>
            </a:r>
          </a:p>
        </p:txBody>
      </p:sp>
      <p:sp>
        <p:nvSpPr>
          <p:cNvPr id="15" name="Rectangle 14">
            <a:extLst>
              <a:ext uri="{FF2B5EF4-FFF2-40B4-BE49-F238E27FC236}">
                <a16:creationId xmlns:a16="http://schemas.microsoft.com/office/drawing/2014/main" id="{8B36A8FE-2C91-87E9-4303-6C6896EB8610}"/>
              </a:ext>
            </a:extLst>
          </p:cNvPr>
          <p:cNvSpPr/>
          <p:nvPr/>
        </p:nvSpPr>
        <p:spPr>
          <a:xfrm>
            <a:off x="4004901" y="3896305"/>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Call Arguments(42)</a:t>
            </a:r>
          </a:p>
        </p:txBody>
      </p:sp>
      <p:sp>
        <p:nvSpPr>
          <p:cNvPr id="16" name="Rectangle 15">
            <a:extLst>
              <a:ext uri="{FF2B5EF4-FFF2-40B4-BE49-F238E27FC236}">
                <a16:creationId xmlns:a16="http://schemas.microsoft.com/office/drawing/2014/main" id="{3996FBA6-BF7E-E4FB-B431-32DEB6F2A87F}"/>
              </a:ext>
            </a:extLst>
          </p:cNvPr>
          <p:cNvSpPr/>
          <p:nvPr/>
        </p:nvSpPr>
        <p:spPr>
          <a:xfrm>
            <a:off x="4004901" y="4221806"/>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Garbo</a:t>
            </a:r>
          </a:p>
        </p:txBody>
      </p:sp>
      <p:sp>
        <p:nvSpPr>
          <p:cNvPr id="17" name="Rectangle 16">
            <a:extLst>
              <a:ext uri="{FF2B5EF4-FFF2-40B4-BE49-F238E27FC236}">
                <a16:creationId xmlns:a16="http://schemas.microsoft.com/office/drawing/2014/main" id="{29DCB7C2-7A20-5701-6AE1-2A818C60F226}"/>
              </a:ext>
            </a:extLst>
          </p:cNvPr>
          <p:cNvSpPr/>
          <p:nvPr/>
        </p:nvSpPr>
        <p:spPr>
          <a:xfrm>
            <a:off x="4004901" y="4552950"/>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Junk</a:t>
            </a:r>
          </a:p>
        </p:txBody>
      </p:sp>
      <p:sp>
        <p:nvSpPr>
          <p:cNvPr id="18" name="Rectangle 17">
            <a:extLst>
              <a:ext uri="{FF2B5EF4-FFF2-40B4-BE49-F238E27FC236}">
                <a16:creationId xmlns:a16="http://schemas.microsoft.com/office/drawing/2014/main" id="{A2ABFE46-38DE-287F-28BF-5B963B912C0C}"/>
              </a:ext>
            </a:extLst>
          </p:cNvPr>
          <p:cNvSpPr/>
          <p:nvPr/>
        </p:nvSpPr>
        <p:spPr>
          <a:xfrm>
            <a:off x="4004901" y="4877793"/>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Other Stuffs</a:t>
            </a:r>
          </a:p>
        </p:txBody>
      </p:sp>
      <p:sp>
        <p:nvSpPr>
          <p:cNvPr id="19" name="Rectangle 18">
            <a:extLst>
              <a:ext uri="{FF2B5EF4-FFF2-40B4-BE49-F238E27FC236}">
                <a16:creationId xmlns:a16="http://schemas.microsoft.com/office/drawing/2014/main" id="{6F6FE6C3-C7B9-CF47-6318-377FD5E04722}"/>
              </a:ext>
            </a:extLst>
          </p:cNvPr>
          <p:cNvSpPr/>
          <p:nvPr/>
        </p:nvSpPr>
        <p:spPr>
          <a:xfrm>
            <a:off x="4004901" y="5208279"/>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More Garbo</a:t>
            </a:r>
          </a:p>
        </p:txBody>
      </p:sp>
      <p:sp>
        <p:nvSpPr>
          <p:cNvPr id="20" name="Rectangle 19">
            <a:extLst>
              <a:ext uri="{FF2B5EF4-FFF2-40B4-BE49-F238E27FC236}">
                <a16:creationId xmlns:a16="http://schemas.microsoft.com/office/drawing/2014/main" id="{24EA9EA3-806F-3062-989F-61D16731A602}"/>
              </a:ext>
            </a:extLst>
          </p:cNvPr>
          <p:cNvSpPr/>
          <p:nvPr/>
        </p:nvSpPr>
        <p:spPr>
          <a:xfrm>
            <a:off x="4004901" y="5533122"/>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Additional Junk</a:t>
            </a:r>
          </a:p>
        </p:txBody>
      </p:sp>
      <p:sp>
        <p:nvSpPr>
          <p:cNvPr id="21" name="Rectangle 20">
            <a:extLst>
              <a:ext uri="{FF2B5EF4-FFF2-40B4-BE49-F238E27FC236}">
                <a16:creationId xmlns:a16="http://schemas.microsoft.com/office/drawing/2014/main" id="{790FC173-FAC7-2C9E-B542-3834C8593E40}"/>
              </a:ext>
            </a:extLst>
          </p:cNvPr>
          <p:cNvSpPr/>
          <p:nvPr/>
        </p:nvSpPr>
        <p:spPr>
          <a:xfrm>
            <a:off x="4004901" y="5863608"/>
            <a:ext cx="2743200" cy="3304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a:t>
            </a:r>
          </a:p>
        </p:txBody>
      </p:sp>
      <p:sp>
        <p:nvSpPr>
          <p:cNvPr id="22" name="Rectangle 21">
            <a:extLst>
              <a:ext uri="{FF2B5EF4-FFF2-40B4-BE49-F238E27FC236}">
                <a16:creationId xmlns:a16="http://schemas.microsoft.com/office/drawing/2014/main" id="{82A423F4-17C4-7B99-15C1-A48F156B7F71}"/>
              </a:ext>
            </a:extLst>
          </p:cNvPr>
          <p:cNvSpPr/>
          <p:nvPr/>
        </p:nvSpPr>
        <p:spPr>
          <a:xfrm>
            <a:off x="4004901" y="6188452"/>
            <a:ext cx="2743200" cy="1143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600" dirty="0">
                <a:solidFill>
                  <a:sysClr val="windowText" lastClr="000000"/>
                </a:solidFill>
                <a:latin typeface="Consolas" panose="020B0609020204030204" pitchFamily="49" charset="0"/>
              </a:rPr>
              <a:t>…</a:t>
            </a:r>
          </a:p>
        </p:txBody>
      </p:sp>
      <p:grpSp>
        <p:nvGrpSpPr>
          <p:cNvPr id="29" name="Group 28" descr="Frame Pointer">
            <a:extLst>
              <a:ext uri="{FF2B5EF4-FFF2-40B4-BE49-F238E27FC236}">
                <a16:creationId xmlns:a16="http://schemas.microsoft.com/office/drawing/2014/main" id="{CBB1A7F1-C3DF-ECE5-DBBC-26556229A649}"/>
              </a:ext>
              <a:ext uri="{C183D7F6-B498-43B3-948B-1728B52AA6E4}">
                <adec:decorative xmlns:adec="http://schemas.microsoft.com/office/drawing/2017/decorative" val="0"/>
              </a:ext>
            </a:extLst>
          </p:cNvPr>
          <p:cNvGrpSpPr/>
          <p:nvPr/>
        </p:nvGrpSpPr>
        <p:grpSpPr>
          <a:xfrm>
            <a:off x="994082" y="3055636"/>
            <a:ext cx="1938476" cy="640080"/>
            <a:chOff x="1196816" y="3179296"/>
            <a:chExt cx="1938476" cy="640080"/>
          </a:xfrm>
        </p:grpSpPr>
        <p:sp>
          <p:nvSpPr>
            <p:cNvPr id="27" name="Rectangle 26">
              <a:extLst>
                <a:ext uri="{FF2B5EF4-FFF2-40B4-BE49-F238E27FC236}">
                  <a16:creationId xmlns:a16="http://schemas.microsoft.com/office/drawing/2014/main" id="{EA577CE5-3AC7-179F-702D-078C01AFC66E}"/>
                </a:ext>
              </a:extLst>
            </p:cNvPr>
            <p:cNvSpPr/>
            <p:nvPr/>
          </p:nvSpPr>
          <p:spPr>
            <a:xfrm flipH="1">
              <a:off x="1196816" y="3179296"/>
              <a:ext cx="1613604" cy="640080"/>
            </a:xfrm>
            <a:prstGeom prst="rect">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rPr>
                <a:t>Frame Pointer (FP)</a:t>
              </a:r>
            </a:p>
          </p:txBody>
        </p:sp>
        <p:cxnSp>
          <p:nvCxnSpPr>
            <p:cNvPr id="28" name="Straight Arrow Connector 27">
              <a:extLst>
                <a:ext uri="{FF2B5EF4-FFF2-40B4-BE49-F238E27FC236}">
                  <a16:creationId xmlns:a16="http://schemas.microsoft.com/office/drawing/2014/main" id="{057021F3-2254-B077-BFBF-4DF0FE31C20C}"/>
                </a:ext>
                <a:ext uri="{C183D7F6-B498-43B3-948B-1728B52AA6E4}">
                  <adec:decorative xmlns:adec="http://schemas.microsoft.com/office/drawing/2017/decorative" val="1"/>
                </a:ext>
              </a:extLst>
            </p:cNvPr>
            <p:cNvCxnSpPr>
              <a:cxnSpLocks/>
              <a:stCxn id="27" idx="1"/>
            </p:cNvCxnSpPr>
            <p:nvPr/>
          </p:nvCxnSpPr>
          <p:spPr>
            <a:xfrm>
              <a:off x="2810420" y="3499336"/>
              <a:ext cx="324872"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descr="Stack Pointer">
            <a:extLst>
              <a:ext uri="{FF2B5EF4-FFF2-40B4-BE49-F238E27FC236}">
                <a16:creationId xmlns:a16="http://schemas.microsoft.com/office/drawing/2014/main" id="{4CE513CE-B63A-F78F-6D16-7851D3FAACDD}"/>
              </a:ext>
              <a:ext uri="{C183D7F6-B498-43B3-948B-1728B52AA6E4}">
                <adec:decorative xmlns:adec="http://schemas.microsoft.com/office/drawing/2017/decorative" val="0"/>
              </a:ext>
            </a:extLst>
          </p:cNvPr>
          <p:cNvGrpSpPr/>
          <p:nvPr/>
        </p:nvGrpSpPr>
        <p:grpSpPr>
          <a:xfrm>
            <a:off x="994082" y="3772062"/>
            <a:ext cx="1938476" cy="640080"/>
            <a:chOff x="1196816" y="5380397"/>
            <a:chExt cx="1938476" cy="640080"/>
          </a:xfrm>
        </p:grpSpPr>
        <p:sp>
          <p:nvSpPr>
            <p:cNvPr id="24" name="Rectangle 23">
              <a:extLst>
                <a:ext uri="{FF2B5EF4-FFF2-40B4-BE49-F238E27FC236}">
                  <a16:creationId xmlns:a16="http://schemas.microsoft.com/office/drawing/2014/main" id="{64690DEB-1CAD-0701-0CAB-1C434C794989}"/>
                </a:ext>
              </a:extLst>
            </p:cNvPr>
            <p:cNvSpPr/>
            <p:nvPr/>
          </p:nvSpPr>
          <p:spPr>
            <a:xfrm flipH="1">
              <a:off x="1196816" y="5380397"/>
              <a:ext cx="1613604" cy="640080"/>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rPr>
                <a:t>Stack Pointer (SP)</a:t>
              </a:r>
            </a:p>
          </p:txBody>
        </p:sp>
        <p:cxnSp>
          <p:nvCxnSpPr>
            <p:cNvPr id="25" name="Straight Arrow Connector 24">
              <a:extLst>
                <a:ext uri="{FF2B5EF4-FFF2-40B4-BE49-F238E27FC236}">
                  <a16:creationId xmlns:a16="http://schemas.microsoft.com/office/drawing/2014/main" id="{EABD49D3-64BA-364A-A2F3-A7817C69969D}"/>
                </a:ext>
                <a:ext uri="{C183D7F6-B498-43B3-948B-1728B52AA6E4}">
                  <adec:decorative xmlns:adec="http://schemas.microsoft.com/office/drawing/2017/decorative" val="1"/>
                </a:ext>
              </a:extLst>
            </p:cNvPr>
            <p:cNvCxnSpPr>
              <a:cxnSpLocks/>
              <a:stCxn id="24" idx="1"/>
            </p:cNvCxnSpPr>
            <p:nvPr/>
          </p:nvCxnSpPr>
          <p:spPr>
            <a:xfrm>
              <a:off x="2810420" y="5700437"/>
              <a:ext cx="324872"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04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2E44FD-0F7F-9D08-6BF8-C57C970ED7AE}"/>
              </a:ext>
            </a:extLst>
          </p:cNvPr>
          <p:cNvSpPr>
            <a:spLocks noGrp="1"/>
          </p:cNvSpPr>
          <p:nvPr>
            <p:ph type="title"/>
          </p:nvPr>
        </p:nvSpPr>
        <p:spPr/>
        <p:txBody>
          <a:bodyPr/>
          <a:lstStyle/>
          <a:p>
            <a:r>
              <a:rPr lang="en-US" dirty="0"/>
              <a:t>Named Calls: Procedure Calls</a:t>
            </a:r>
          </a:p>
        </p:txBody>
      </p:sp>
      <p:sp>
        <p:nvSpPr>
          <p:cNvPr id="6" name="Text Placeholder 5">
            <a:extLst>
              <a:ext uri="{FF2B5EF4-FFF2-40B4-BE49-F238E27FC236}">
                <a16:creationId xmlns:a16="http://schemas.microsoft.com/office/drawing/2014/main" id="{F6813D75-53E1-9314-2EC2-746CE286AC2F}"/>
              </a:ext>
            </a:extLst>
          </p:cNvPr>
          <p:cNvSpPr>
            <a:spLocks noGrp="1"/>
          </p:cNvSpPr>
          <p:nvPr>
            <p:ph type="body" sz="quarter" idx="13"/>
          </p:nvPr>
        </p:nvSpPr>
        <p:spPr>
          <a:xfrm>
            <a:off x="610842" y="1188721"/>
            <a:ext cx="10971557" cy="710964"/>
          </a:xfrm>
        </p:spPr>
        <p:txBody>
          <a:bodyPr/>
          <a:lstStyle/>
          <a:p>
            <a:r>
              <a:rPr lang="en-US" dirty="0"/>
              <a:t>Add other information to the stack</a:t>
            </a:r>
          </a:p>
        </p:txBody>
      </p:sp>
      <p:sp>
        <p:nvSpPr>
          <p:cNvPr id="11" name="Rectangle 10">
            <a:extLst>
              <a:ext uri="{FF2B5EF4-FFF2-40B4-BE49-F238E27FC236}">
                <a16:creationId xmlns:a16="http://schemas.microsoft.com/office/drawing/2014/main" id="{613566F4-224C-B916-0E8E-1A800AC4191A}"/>
              </a:ext>
            </a:extLst>
          </p:cNvPr>
          <p:cNvSpPr/>
          <p:nvPr/>
        </p:nvSpPr>
        <p:spPr>
          <a:xfrm>
            <a:off x="6860708" y="2671946"/>
            <a:ext cx="1039299" cy="3630891"/>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sz="12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0x6474</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0xcafe</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3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0xf00d</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
        <p:nvSpPr>
          <p:cNvPr id="9" name="Rectangle 8">
            <a:extLst>
              <a:ext uri="{FF2B5EF4-FFF2-40B4-BE49-F238E27FC236}">
                <a16:creationId xmlns:a16="http://schemas.microsoft.com/office/drawing/2014/main" id="{EDB21F0D-3BC5-F678-5C5B-4952EE65A856}"/>
              </a:ext>
            </a:extLst>
          </p:cNvPr>
          <p:cNvSpPr/>
          <p:nvPr/>
        </p:nvSpPr>
        <p:spPr>
          <a:xfrm>
            <a:off x="7900008" y="2671948"/>
            <a:ext cx="3297910" cy="3630890"/>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dubdub</a:t>
            </a:r>
            <a:r>
              <a:rPr lang="en-US" sz="1600" dirty="0">
                <a:solidFill>
                  <a:schemeClr val="bg1"/>
                </a:solidFill>
                <a:latin typeface="Consolas" panose="020B0609020204030204" pitchFamily="49" charset="0"/>
              </a:rPr>
              <a:t>(int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return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accent2"/>
                </a:solidFill>
                <a:latin typeface="Consolas" panose="020B0609020204030204" pitchFamily="49" charset="0"/>
              </a:rPr>
              <a:t>int </a:t>
            </a:r>
            <a:r>
              <a:rPr lang="en-US" sz="1600" dirty="0" err="1">
                <a:solidFill>
                  <a:schemeClr val="accent2"/>
                </a:solidFill>
                <a:latin typeface="Consolas" panose="020B0609020204030204" pitchFamily="49" charset="0"/>
              </a:rPr>
              <a:t>lubba</a:t>
            </a: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	return </a:t>
            </a:r>
            <a:r>
              <a:rPr lang="en-US" sz="1600" dirty="0" err="1">
                <a:solidFill>
                  <a:schemeClr val="accent2"/>
                </a:solidFill>
                <a:latin typeface="Consolas" panose="020B0609020204030204" pitchFamily="49" charset="0"/>
              </a:rPr>
              <a:t>dubdub</a:t>
            </a:r>
            <a:r>
              <a:rPr lang="en-US" sz="1600" dirty="0">
                <a:solidFill>
                  <a:schemeClr val="accent2"/>
                </a:solidFill>
                <a:latin typeface="Consolas" panose="020B0609020204030204" pitchFamily="49" charset="0"/>
              </a:rPr>
              <a:t>(42);</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wubba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printf</a:t>
            </a:r>
            <a:r>
              <a:rPr lang="en-US" sz="1600" dirty="0">
                <a:solidFill>
                  <a:schemeClr val="bg1"/>
                </a:solidFill>
                <a:latin typeface="Consolas" panose="020B0609020204030204" pitchFamily="49" charset="0"/>
              </a:rPr>
              <a:t>(</a:t>
            </a:r>
            <a:r>
              <a:rPr lang="en-US" sz="1600" dirty="0">
                <a:solidFill>
                  <a:schemeClr val="bg1"/>
                </a:solidFill>
                <a:latin typeface="Calibri" panose="020F0502020204030204" pitchFamily="34" charset="0"/>
                <a:cs typeface="Calibri" panose="020F0502020204030204" pitchFamily="34" charset="0"/>
              </a:rPr>
              <a:t>"</a:t>
            </a:r>
            <a:r>
              <a:rPr lang="en-US" sz="1600" dirty="0">
                <a:solidFill>
                  <a:schemeClr val="bg1"/>
                </a:solidFill>
                <a:latin typeface="Consolas" panose="020B0609020204030204" pitchFamily="49" charset="0"/>
              </a:rPr>
              <a:t>%d", </a:t>
            </a:r>
            <a:r>
              <a:rPr lang="en-US" sz="1600" dirty="0" err="1">
                <a:solidFill>
                  <a:schemeClr val="bg1"/>
                </a:solidFill>
                <a:latin typeface="Consolas" panose="020B0609020204030204" pitchFamily="49" charset="0"/>
              </a:rPr>
              <a:t>lubba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
        <p:nvSpPr>
          <p:cNvPr id="12" name="Rectangle 11">
            <a:extLst>
              <a:ext uri="{FF2B5EF4-FFF2-40B4-BE49-F238E27FC236}">
                <a16:creationId xmlns:a16="http://schemas.microsoft.com/office/drawing/2014/main" id="{5DE445EB-49F9-7938-2002-FC06129BEB5B}"/>
              </a:ext>
            </a:extLst>
          </p:cNvPr>
          <p:cNvSpPr/>
          <p:nvPr/>
        </p:nvSpPr>
        <p:spPr>
          <a:xfrm>
            <a:off x="2959871" y="2671946"/>
            <a:ext cx="1039299" cy="3630891"/>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sz="9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0x000f</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0x200e</a:t>
            </a:r>
          </a:p>
          <a:p>
            <a:pPr marL="0" indent="0" defTabSz="457200">
              <a:lnSpc>
                <a:spcPct val="100000"/>
              </a:lnSpc>
              <a:spcBef>
                <a:spcPts val="0"/>
              </a:spcBef>
              <a:buNone/>
            </a:pPr>
            <a:r>
              <a:rPr lang="en-US" sz="1600" dirty="0">
                <a:solidFill>
                  <a:schemeClr val="bg1"/>
                </a:solidFill>
                <a:latin typeface="Consolas" panose="020B0609020204030204" pitchFamily="49" charset="0"/>
              </a:rPr>
              <a:t>0x200f</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9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0x300f</a:t>
            </a:r>
          </a:p>
        </p:txBody>
      </p:sp>
      <p:sp>
        <p:nvSpPr>
          <p:cNvPr id="13" name="Rectangle 12">
            <a:extLst>
              <a:ext uri="{FF2B5EF4-FFF2-40B4-BE49-F238E27FC236}">
                <a16:creationId xmlns:a16="http://schemas.microsoft.com/office/drawing/2014/main" id="{F133726A-F3D3-F243-7EDE-A29C693D7400}"/>
              </a:ext>
            </a:extLst>
          </p:cNvPr>
          <p:cNvSpPr/>
          <p:nvPr/>
        </p:nvSpPr>
        <p:spPr>
          <a:xfrm>
            <a:off x="4004901" y="2671946"/>
            <a:ext cx="2743200" cy="609147"/>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Previous Frame </a:t>
            </a:r>
            <a:br>
              <a:rPr lang="en-US" sz="1600" dirty="0">
                <a:solidFill>
                  <a:sysClr val="windowText" lastClr="000000"/>
                </a:solidFill>
                <a:latin typeface="Consolas" panose="020B0609020204030204" pitchFamily="49" charset="0"/>
              </a:rPr>
            </a:br>
            <a:r>
              <a:rPr lang="en-US" sz="1600" dirty="0">
                <a:solidFill>
                  <a:sysClr val="windowText" lastClr="000000"/>
                </a:solidFill>
                <a:latin typeface="Consolas" panose="020B0609020204030204" pitchFamily="49" charset="0"/>
              </a:rPr>
              <a:t>(</a:t>
            </a:r>
            <a:r>
              <a:rPr lang="en-US" sz="1600" dirty="0" err="1">
                <a:solidFill>
                  <a:sysClr val="windowText" lastClr="000000"/>
                </a:solidFill>
                <a:latin typeface="Consolas" panose="020B0609020204030204" pitchFamily="49" charset="0"/>
              </a:rPr>
              <a:t>wubba</a:t>
            </a:r>
            <a:r>
              <a:rPr lang="en-US" sz="1600" dirty="0">
                <a:solidFill>
                  <a:sysClr val="windowText" lastClr="000000"/>
                </a:solidFill>
                <a:latin typeface="Consolas" panose="020B0609020204030204" pitchFamily="49" charset="0"/>
              </a:rPr>
              <a:t>)</a:t>
            </a:r>
          </a:p>
        </p:txBody>
      </p:sp>
      <p:sp>
        <p:nvSpPr>
          <p:cNvPr id="14" name="Rectangle 13">
            <a:extLst>
              <a:ext uri="{FF2B5EF4-FFF2-40B4-BE49-F238E27FC236}">
                <a16:creationId xmlns:a16="http://schemas.microsoft.com/office/drawing/2014/main" id="{C5F64658-5A02-E4E1-4639-3EC850124C8B}"/>
              </a:ext>
            </a:extLst>
          </p:cNvPr>
          <p:cNvSpPr/>
          <p:nvPr/>
        </p:nvSpPr>
        <p:spPr>
          <a:xfrm>
            <a:off x="4004901" y="3281093"/>
            <a:ext cx="2743200" cy="609147"/>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Current Frame </a:t>
            </a:r>
            <a:br>
              <a:rPr lang="en-US" sz="1600" dirty="0">
                <a:solidFill>
                  <a:sysClr val="windowText" lastClr="000000"/>
                </a:solidFill>
                <a:latin typeface="Consolas" panose="020B0609020204030204" pitchFamily="49" charset="0"/>
              </a:rPr>
            </a:br>
            <a:r>
              <a:rPr lang="en-US" sz="1600" dirty="0">
                <a:solidFill>
                  <a:sysClr val="windowText" lastClr="000000"/>
                </a:solidFill>
                <a:latin typeface="Consolas" panose="020B0609020204030204" pitchFamily="49" charset="0"/>
              </a:rPr>
              <a:t>(</a:t>
            </a:r>
            <a:r>
              <a:rPr lang="en-US" sz="1600" dirty="0" err="1">
                <a:solidFill>
                  <a:sysClr val="windowText" lastClr="000000"/>
                </a:solidFill>
                <a:latin typeface="Consolas" panose="020B0609020204030204" pitchFamily="49" charset="0"/>
              </a:rPr>
              <a:t>lubba</a:t>
            </a:r>
            <a:r>
              <a:rPr lang="en-US" sz="1600" dirty="0">
                <a:solidFill>
                  <a:sysClr val="windowText" lastClr="000000"/>
                </a:solidFill>
                <a:latin typeface="Consolas" panose="020B0609020204030204" pitchFamily="49" charset="0"/>
              </a:rPr>
              <a:t>)</a:t>
            </a:r>
          </a:p>
        </p:txBody>
      </p:sp>
      <p:sp>
        <p:nvSpPr>
          <p:cNvPr id="15" name="Rectangle 14">
            <a:extLst>
              <a:ext uri="{FF2B5EF4-FFF2-40B4-BE49-F238E27FC236}">
                <a16:creationId xmlns:a16="http://schemas.microsoft.com/office/drawing/2014/main" id="{8B36A8FE-2C91-87E9-4303-6C6896EB8610}"/>
              </a:ext>
            </a:extLst>
          </p:cNvPr>
          <p:cNvSpPr/>
          <p:nvPr/>
        </p:nvSpPr>
        <p:spPr>
          <a:xfrm>
            <a:off x="4004901" y="3896305"/>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Call Arguments(42)</a:t>
            </a:r>
          </a:p>
        </p:txBody>
      </p:sp>
      <p:sp>
        <p:nvSpPr>
          <p:cNvPr id="16" name="Rectangle 15">
            <a:extLst>
              <a:ext uri="{FF2B5EF4-FFF2-40B4-BE49-F238E27FC236}">
                <a16:creationId xmlns:a16="http://schemas.microsoft.com/office/drawing/2014/main" id="{3996FBA6-BF7E-E4FB-B431-32DEB6F2A87F}"/>
              </a:ext>
            </a:extLst>
          </p:cNvPr>
          <p:cNvSpPr/>
          <p:nvPr/>
        </p:nvSpPr>
        <p:spPr>
          <a:xfrm>
            <a:off x="4004901" y="4221806"/>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Return </a:t>
            </a:r>
            <a:r>
              <a:rPr lang="en-US" sz="1200" dirty="0" err="1">
                <a:solidFill>
                  <a:sysClr val="windowText" lastClr="000000"/>
                </a:solidFill>
                <a:latin typeface="Consolas" panose="020B0609020204030204" pitchFamily="49" charset="0"/>
              </a:rPr>
              <a:t>addr</a:t>
            </a:r>
            <a:r>
              <a:rPr lang="en-US" sz="1200" dirty="0">
                <a:solidFill>
                  <a:sysClr val="windowText" lastClr="000000"/>
                </a:solidFill>
                <a:latin typeface="Consolas" panose="020B0609020204030204" pitchFamily="49" charset="0"/>
              </a:rPr>
              <a:t>. (0xcafe)</a:t>
            </a:r>
          </a:p>
        </p:txBody>
      </p:sp>
      <p:sp>
        <p:nvSpPr>
          <p:cNvPr id="17" name="Rectangle 16">
            <a:extLst>
              <a:ext uri="{FF2B5EF4-FFF2-40B4-BE49-F238E27FC236}">
                <a16:creationId xmlns:a16="http://schemas.microsoft.com/office/drawing/2014/main" id="{29DCB7C2-7A20-5701-6AE1-2A818C60F226}"/>
              </a:ext>
            </a:extLst>
          </p:cNvPr>
          <p:cNvSpPr/>
          <p:nvPr/>
        </p:nvSpPr>
        <p:spPr>
          <a:xfrm>
            <a:off x="4004901" y="4552950"/>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Prev. Frame Pointer (0x000f)</a:t>
            </a:r>
          </a:p>
        </p:txBody>
      </p:sp>
      <p:sp>
        <p:nvSpPr>
          <p:cNvPr id="18" name="Rectangle 17">
            <a:extLst>
              <a:ext uri="{FF2B5EF4-FFF2-40B4-BE49-F238E27FC236}">
                <a16:creationId xmlns:a16="http://schemas.microsoft.com/office/drawing/2014/main" id="{A2ABFE46-38DE-287F-28BF-5B963B912C0C}"/>
              </a:ext>
            </a:extLst>
          </p:cNvPr>
          <p:cNvSpPr/>
          <p:nvPr/>
        </p:nvSpPr>
        <p:spPr>
          <a:xfrm>
            <a:off x="4004901" y="4877793"/>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Local vars. (for </a:t>
            </a:r>
            <a:r>
              <a:rPr lang="en-US" sz="1200" dirty="0" err="1">
                <a:solidFill>
                  <a:sysClr val="windowText" lastClr="000000"/>
                </a:solidFill>
                <a:latin typeface="Consolas" panose="020B0609020204030204" pitchFamily="49" charset="0"/>
              </a:rPr>
              <a:t>dubdub</a:t>
            </a:r>
            <a:r>
              <a:rPr lang="en-US" sz="1200" dirty="0">
                <a:solidFill>
                  <a:sysClr val="windowText" lastClr="000000"/>
                </a:solidFill>
                <a:latin typeface="Consolas" panose="020B0609020204030204" pitchFamily="49" charset="0"/>
              </a:rPr>
              <a:t>)</a:t>
            </a:r>
          </a:p>
        </p:txBody>
      </p:sp>
      <p:sp>
        <p:nvSpPr>
          <p:cNvPr id="19" name="Rectangle 18">
            <a:extLst>
              <a:ext uri="{FF2B5EF4-FFF2-40B4-BE49-F238E27FC236}">
                <a16:creationId xmlns:a16="http://schemas.microsoft.com/office/drawing/2014/main" id="{6F6FE6C3-C7B9-CF47-6318-377FD5E04722}"/>
              </a:ext>
            </a:extLst>
          </p:cNvPr>
          <p:cNvSpPr/>
          <p:nvPr/>
        </p:nvSpPr>
        <p:spPr>
          <a:xfrm>
            <a:off x="4004901" y="5208279"/>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Temporaries</a:t>
            </a:r>
          </a:p>
        </p:txBody>
      </p:sp>
      <p:sp>
        <p:nvSpPr>
          <p:cNvPr id="20" name="Rectangle 19">
            <a:extLst>
              <a:ext uri="{FF2B5EF4-FFF2-40B4-BE49-F238E27FC236}">
                <a16:creationId xmlns:a16="http://schemas.microsoft.com/office/drawing/2014/main" id="{24EA9EA3-806F-3062-989F-61D16731A602}"/>
              </a:ext>
            </a:extLst>
          </p:cNvPr>
          <p:cNvSpPr/>
          <p:nvPr/>
        </p:nvSpPr>
        <p:spPr>
          <a:xfrm>
            <a:off x="4004901" y="5533122"/>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Saved Registers (</a:t>
            </a:r>
            <a:r>
              <a:rPr lang="en-US" sz="1200" dirty="0" err="1">
                <a:solidFill>
                  <a:sysClr val="windowText" lastClr="000000"/>
                </a:solidFill>
                <a:latin typeface="Consolas" panose="020B0609020204030204" pitchFamily="49" charset="0"/>
              </a:rPr>
              <a:t>prev</a:t>
            </a:r>
            <a:r>
              <a:rPr lang="en-US" sz="1200" dirty="0">
                <a:solidFill>
                  <a:sysClr val="windowText" lastClr="000000"/>
                </a:solidFill>
                <a:latin typeface="Consolas" panose="020B0609020204030204" pitchFamily="49" charset="0"/>
              </a:rPr>
              <a:t>)</a:t>
            </a:r>
          </a:p>
        </p:txBody>
      </p:sp>
      <p:sp>
        <p:nvSpPr>
          <p:cNvPr id="21" name="Rectangle 20">
            <a:extLst>
              <a:ext uri="{FF2B5EF4-FFF2-40B4-BE49-F238E27FC236}">
                <a16:creationId xmlns:a16="http://schemas.microsoft.com/office/drawing/2014/main" id="{790FC173-FAC7-2C9E-B542-3834C8593E40}"/>
              </a:ext>
            </a:extLst>
          </p:cNvPr>
          <p:cNvSpPr/>
          <p:nvPr/>
        </p:nvSpPr>
        <p:spPr>
          <a:xfrm>
            <a:off x="4004901" y="5863608"/>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a:t>
            </a:r>
          </a:p>
        </p:txBody>
      </p:sp>
      <p:sp>
        <p:nvSpPr>
          <p:cNvPr id="22" name="Rectangle 21">
            <a:extLst>
              <a:ext uri="{FF2B5EF4-FFF2-40B4-BE49-F238E27FC236}">
                <a16:creationId xmlns:a16="http://schemas.microsoft.com/office/drawing/2014/main" id="{82A423F4-17C4-7B99-15C1-A48F156B7F71}"/>
              </a:ext>
            </a:extLst>
          </p:cNvPr>
          <p:cNvSpPr/>
          <p:nvPr/>
        </p:nvSpPr>
        <p:spPr>
          <a:xfrm>
            <a:off x="4004901" y="6188452"/>
            <a:ext cx="2743200" cy="1143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600" dirty="0">
                <a:solidFill>
                  <a:sysClr val="windowText" lastClr="000000"/>
                </a:solidFill>
                <a:latin typeface="Consolas" panose="020B0609020204030204" pitchFamily="49" charset="0"/>
              </a:rPr>
              <a:t>…</a:t>
            </a:r>
          </a:p>
        </p:txBody>
      </p:sp>
      <p:grpSp>
        <p:nvGrpSpPr>
          <p:cNvPr id="29" name="Group 28" descr="Frame Pointer">
            <a:extLst>
              <a:ext uri="{FF2B5EF4-FFF2-40B4-BE49-F238E27FC236}">
                <a16:creationId xmlns:a16="http://schemas.microsoft.com/office/drawing/2014/main" id="{CBB1A7F1-C3DF-ECE5-DBBC-26556229A649}"/>
              </a:ext>
              <a:ext uri="{C183D7F6-B498-43B3-948B-1728B52AA6E4}">
                <adec:decorative xmlns:adec="http://schemas.microsoft.com/office/drawing/2017/decorative" val="0"/>
              </a:ext>
            </a:extLst>
          </p:cNvPr>
          <p:cNvGrpSpPr/>
          <p:nvPr/>
        </p:nvGrpSpPr>
        <p:grpSpPr>
          <a:xfrm>
            <a:off x="994082" y="3055636"/>
            <a:ext cx="1938476" cy="640080"/>
            <a:chOff x="1196816" y="3179296"/>
            <a:chExt cx="1938476" cy="640080"/>
          </a:xfrm>
        </p:grpSpPr>
        <p:sp>
          <p:nvSpPr>
            <p:cNvPr id="27" name="Rectangle 26">
              <a:extLst>
                <a:ext uri="{FF2B5EF4-FFF2-40B4-BE49-F238E27FC236}">
                  <a16:creationId xmlns:a16="http://schemas.microsoft.com/office/drawing/2014/main" id="{EA577CE5-3AC7-179F-702D-078C01AFC66E}"/>
                </a:ext>
              </a:extLst>
            </p:cNvPr>
            <p:cNvSpPr/>
            <p:nvPr/>
          </p:nvSpPr>
          <p:spPr>
            <a:xfrm flipH="1">
              <a:off x="1196816" y="3179296"/>
              <a:ext cx="1613604" cy="640080"/>
            </a:xfrm>
            <a:prstGeom prst="rect">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rPr>
                <a:t>Frame Pointer (FP)</a:t>
              </a:r>
            </a:p>
          </p:txBody>
        </p:sp>
        <p:cxnSp>
          <p:nvCxnSpPr>
            <p:cNvPr id="28" name="Straight Arrow Connector 27">
              <a:extLst>
                <a:ext uri="{FF2B5EF4-FFF2-40B4-BE49-F238E27FC236}">
                  <a16:creationId xmlns:a16="http://schemas.microsoft.com/office/drawing/2014/main" id="{057021F3-2254-B077-BFBF-4DF0FE31C20C}"/>
                </a:ext>
                <a:ext uri="{C183D7F6-B498-43B3-948B-1728B52AA6E4}">
                  <adec:decorative xmlns:adec="http://schemas.microsoft.com/office/drawing/2017/decorative" val="1"/>
                </a:ext>
              </a:extLst>
            </p:cNvPr>
            <p:cNvCxnSpPr>
              <a:cxnSpLocks/>
              <a:stCxn id="27" idx="1"/>
            </p:cNvCxnSpPr>
            <p:nvPr/>
          </p:nvCxnSpPr>
          <p:spPr>
            <a:xfrm>
              <a:off x="2810420" y="3499336"/>
              <a:ext cx="324872"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descr="Stack Pointer">
            <a:extLst>
              <a:ext uri="{FF2B5EF4-FFF2-40B4-BE49-F238E27FC236}">
                <a16:creationId xmlns:a16="http://schemas.microsoft.com/office/drawing/2014/main" id="{4CE513CE-B63A-F78F-6D16-7851D3FAACDD}"/>
              </a:ext>
              <a:ext uri="{C183D7F6-B498-43B3-948B-1728B52AA6E4}">
                <adec:decorative xmlns:adec="http://schemas.microsoft.com/office/drawing/2017/decorative" val="0"/>
              </a:ext>
            </a:extLst>
          </p:cNvPr>
          <p:cNvGrpSpPr/>
          <p:nvPr/>
        </p:nvGrpSpPr>
        <p:grpSpPr>
          <a:xfrm>
            <a:off x="994082" y="3772062"/>
            <a:ext cx="1938476" cy="640080"/>
            <a:chOff x="1196816" y="5380397"/>
            <a:chExt cx="1938476" cy="640080"/>
          </a:xfrm>
        </p:grpSpPr>
        <p:sp>
          <p:nvSpPr>
            <p:cNvPr id="24" name="Rectangle 23">
              <a:extLst>
                <a:ext uri="{FF2B5EF4-FFF2-40B4-BE49-F238E27FC236}">
                  <a16:creationId xmlns:a16="http://schemas.microsoft.com/office/drawing/2014/main" id="{64690DEB-1CAD-0701-0CAB-1C434C794989}"/>
                </a:ext>
              </a:extLst>
            </p:cNvPr>
            <p:cNvSpPr/>
            <p:nvPr/>
          </p:nvSpPr>
          <p:spPr>
            <a:xfrm flipH="1">
              <a:off x="1196816" y="5380397"/>
              <a:ext cx="1613604" cy="640080"/>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rPr>
                <a:t>Stack Pointer (SP)</a:t>
              </a:r>
            </a:p>
          </p:txBody>
        </p:sp>
        <p:cxnSp>
          <p:nvCxnSpPr>
            <p:cNvPr id="25" name="Straight Arrow Connector 24">
              <a:extLst>
                <a:ext uri="{FF2B5EF4-FFF2-40B4-BE49-F238E27FC236}">
                  <a16:creationId xmlns:a16="http://schemas.microsoft.com/office/drawing/2014/main" id="{EABD49D3-64BA-364A-A2F3-A7817C69969D}"/>
                </a:ext>
                <a:ext uri="{C183D7F6-B498-43B3-948B-1728B52AA6E4}">
                  <adec:decorative xmlns:adec="http://schemas.microsoft.com/office/drawing/2017/decorative" val="1"/>
                </a:ext>
              </a:extLst>
            </p:cNvPr>
            <p:cNvCxnSpPr>
              <a:cxnSpLocks/>
              <a:stCxn id="24" idx="1"/>
            </p:cNvCxnSpPr>
            <p:nvPr/>
          </p:nvCxnSpPr>
          <p:spPr>
            <a:xfrm>
              <a:off x="2810420" y="5700437"/>
              <a:ext cx="324872"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44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2E44FD-0F7F-9D08-6BF8-C57C970ED7AE}"/>
              </a:ext>
            </a:extLst>
          </p:cNvPr>
          <p:cNvSpPr>
            <a:spLocks noGrp="1"/>
          </p:cNvSpPr>
          <p:nvPr>
            <p:ph type="title"/>
          </p:nvPr>
        </p:nvSpPr>
        <p:spPr/>
        <p:txBody>
          <a:bodyPr/>
          <a:lstStyle/>
          <a:p>
            <a:r>
              <a:rPr lang="en-US" dirty="0"/>
              <a:t>Named Calls: Procedure Calls</a:t>
            </a:r>
          </a:p>
        </p:txBody>
      </p:sp>
      <p:sp>
        <p:nvSpPr>
          <p:cNvPr id="6" name="Text Placeholder 5">
            <a:extLst>
              <a:ext uri="{FF2B5EF4-FFF2-40B4-BE49-F238E27FC236}">
                <a16:creationId xmlns:a16="http://schemas.microsoft.com/office/drawing/2014/main" id="{F6813D75-53E1-9314-2EC2-746CE286AC2F}"/>
              </a:ext>
            </a:extLst>
          </p:cNvPr>
          <p:cNvSpPr>
            <a:spLocks noGrp="1"/>
          </p:cNvSpPr>
          <p:nvPr>
            <p:ph type="body" sz="quarter" idx="13"/>
          </p:nvPr>
        </p:nvSpPr>
        <p:spPr>
          <a:xfrm>
            <a:off x="610842" y="1188721"/>
            <a:ext cx="10971557" cy="710964"/>
          </a:xfrm>
        </p:spPr>
        <p:txBody>
          <a:bodyPr/>
          <a:lstStyle/>
          <a:p>
            <a:r>
              <a:rPr lang="en-US" dirty="0"/>
              <a:t>Change Stack Frame</a:t>
            </a:r>
          </a:p>
        </p:txBody>
      </p:sp>
      <p:sp>
        <p:nvSpPr>
          <p:cNvPr id="11" name="Rectangle 10">
            <a:extLst>
              <a:ext uri="{FF2B5EF4-FFF2-40B4-BE49-F238E27FC236}">
                <a16:creationId xmlns:a16="http://schemas.microsoft.com/office/drawing/2014/main" id="{613566F4-224C-B916-0E8E-1A800AC4191A}"/>
              </a:ext>
            </a:extLst>
          </p:cNvPr>
          <p:cNvSpPr/>
          <p:nvPr/>
        </p:nvSpPr>
        <p:spPr>
          <a:xfrm>
            <a:off x="6860708" y="2671946"/>
            <a:ext cx="1039299" cy="3630891"/>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sz="12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0x6474</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0xcafe</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3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0xf00d</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
        <p:nvSpPr>
          <p:cNvPr id="9" name="Rectangle 8">
            <a:extLst>
              <a:ext uri="{FF2B5EF4-FFF2-40B4-BE49-F238E27FC236}">
                <a16:creationId xmlns:a16="http://schemas.microsoft.com/office/drawing/2014/main" id="{EDB21F0D-3BC5-F678-5C5B-4952EE65A856}"/>
              </a:ext>
            </a:extLst>
          </p:cNvPr>
          <p:cNvSpPr/>
          <p:nvPr/>
        </p:nvSpPr>
        <p:spPr>
          <a:xfrm>
            <a:off x="7900008" y="2671948"/>
            <a:ext cx="3297910" cy="3630890"/>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dubdub</a:t>
            </a:r>
            <a:r>
              <a:rPr lang="en-US" sz="1600" dirty="0">
                <a:solidFill>
                  <a:schemeClr val="bg1"/>
                </a:solidFill>
                <a:latin typeface="Consolas" panose="020B0609020204030204" pitchFamily="49" charset="0"/>
              </a:rPr>
              <a:t>(int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return life;</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accent2"/>
                </a:solidFill>
                <a:latin typeface="Consolas" panose="020B0609020204030204" pitchFamily="49" charset="0"/>
              </a:rPr>
              <a:t>int </a:t>
            </a:r>
            <a:r>
              <a:rPr lang="en-US" sz="1600" dirty="0" err="1">
                <a:solidFill>
                  <a:schemeClr val="accent2"/>
                </a:solidFill>
                <a:latin typeface="Consolas" panose="020B0609020204030204" pitchFamily="49" charset="0"/>
              </a:rPr>
              <a:t>lubba</a:t>
            </a: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r>
              <a:rPr lang="en-US" sz="1600" dirty="0">
                <a:solidFill>
                  <a:schemeClr val="accent2"/>
                </a:solidFill>
                <a:latin typeface="Consolas" panose="020B0609020204030204" pitchFamily="49" charset="0"/>
              </a:rPr>
              <a:t>	return </a:t>
            </a:r>
            <a:r>
              <a:rPr lang="en-US" sz="1600" dirty="0" err="1">
                <a:solidFill>
                  <a:schemeClr val="accent2"/>
                </a:solidFill>
                <a:latin typeface="Consolas" panose="020B0609020204030204" pitchFamily="49" charset="0"/>
              </a:rPr>
              <a:t>dubdub</a:t>
            </a:r>
            <a:r>
              <a:rPr lang="en-US" sz="1600" dirty="0">
                <a:solidFill>
                  <a:schemeClr val="accent2"/>
                </a:solidFill>
                <a:latin typeface="Consolas" panose="020B0609020204030204" pitchFamily="49" charset="0"/>
              </a:rPr>
              <a:t>(42);</a:t>
            </a:r>
          </a:p>
          <a:p>
            <a:pPr marL="0" indent="0" defTabSz="457200">
              <a:lnSpc>
                <a:spcPct val="100000"/>
              </a:lnSpc>
              <a:spcBef>
                <a:spcPts val="0"/>
              </a:spcBef>
              <a:buNone/>
            </a:pPr>
            <a:r>
              <a:rPr lang="en-US" sz="1600" dirty="0">
                <a:solidFill>
                  <a:schemeClr val="accent2"/>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wubba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printf</a:t>
            </a:r>
            <a:r>
              <a:rPr lang="en-US" sz="1600" dirty="0">
                <a:solidFill>
                  <a:schemeClr val="bg1"/>
                </a:solidFill>
                <a:latin typeface="Consolas" panose="020B0609020204030204" pitchFamily="49" charset="0"/>
              </a:rPr>
              <a:t>(</a:t>
            </a:r>
            <a:r>
              <a:rPr lang="en-US" sz="1600" dirty="0">
                <a:solidFill>
                  <a:schemeClr val="bg1"/>
                </a:solidFill>
                <a:latin typeface="Calibri" panose="020F0502020204030204" pitchFamily="34" charset="0"/>
                <a:cs typeface="Calibri" panose="020F0502020204030204" pitchFamily="34" charset="0"/>
              </a:rPr>
              <a:t>"</a:t>
            </a:r>
            <a:r>
              <a:rPr lang="en-US" sz="1600" dirty="0">
                <a:solidFill>
                  <a:schemeClr val="bg1"/>
                </a:solidFill>
                <a:latin typeface="Consolas" panose="020B0609020204030204" pitchFamily="49" charset="0"/>
              </a:rPr>
              <a:t>%d", </a:t>
            </a:r>
            <a:r>
              <a:rPr lang="en-US" sz="1600" dirty="0" err="1">
                <a:solidFill>
                  <a:schemeClr val="bg1"/>
                </a:solidFill>
                <a:latin typeface="Consolas" panose="020B0609020204030204" pitchFamily="49" charset="0"/>
              </a:rPr>
              <a:t>lubba</a:t>
            </a: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p:txBody>
      </p:sp>
      <p:sp>
        <p:nvSpPr>
          <p:cNvPr id="12" name="Rectangle 11">
            <a:extLst>
              <a:ext uri="{FF2B5EF4-FFF2-40B4-BE49-F238E27FC236}">
                <a16:creationId xmlns:a16="http://schemas.microsoft.com/office/drawing/2014/main" id="{5DE445EB-49F9-7938-2002-FC06129BEB5B}"/>
              </a:ext>
            </a:extLst>
          </p:cNvPr>
          <p:cNvSpPr/>
          <p:nvPr/>
        </p:nvSpPr>
        <p:spPr>
          <a:xfrm>
            <a:off x="2959871" y="2671946"/>
            <a:ext cx="1039299" cy="3630891"/>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indent="0" defTabSz="457200">
              <a:lnSpc>
                <a:spcPct val="100000"/>
              </a:lnSpc>
              <a:spcBef>
                <a:spcPts val="0"/>
              </a:spcBef>
              <a:buNone/>
            </a:pPr>
            <a:endParaRPr lang="en-US" sz="9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0x000f</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0x200e</a:t>
            </a:r>
          </a:p>
          <a:p>
            <a:pPr marL="0" indent="0" defTabSz="457200">
              <a:lnSpc>
                <a:spcPct val="100000"/>
              </a:lnSpc>
              <a:spcBef>
                <a:spcPts val="0"/>
              </a:spcBef>
              <a:buNone/>
            </a:pPr>
            <a:r>
              <a:rPr lang="en-US" sz="1600" dirty="0">
                <a:solidFill>
                  <a:schemeClr val="bg1"/>
                </a:solidFill>
                <a:latin typeface="Consolas" panose="020B0609020204030204" pitchFamily="49" charset="0"/>
              </a:rPr>
              <a:t>0x200f</a:t>
            </a: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1600" dirty="0">
              <a:solidFill>
                <a:schemeClr val="bg1"/>
              </a:solidFill>
              <a:latin typeface="Consolas" panose="020B0609020204030204" pitchFamily="49" charset="0"/>
            </a:endParaRPr>
          </a:p>
          <a:p>
            <a:pPr marL="0" indent="0" defTabSz="457200">
              <a:lnSpc>
                <a:spcPct val="100000"/>
              </a:lnSpc>
              <a:spcBef>
                <a:spcPts val="0"/>
              </a:spcBef>
              <a:buNone/>
            </a:pPr>
            <a:endParaRPr lang="en-US" sz="900" dirty="0">
              <a:solidFill>
                <a:schemeClr val="bg1"/>
              </a:solidFill>
              <a:latin typeface="Consolas" panose="020B0609020204030204" pitchFamily="49" charset="0"/>
            </a:endParaRPr>
          </a:p>
          <a:p>
            <a:pPr marL="0" indent="0" defTabSz="457200">
              <a:lnSpc>
                <a:spcPct val="100000"/>
              </a:lnSpc>
              <a:spcBef>
                <a:spcPts val="0"/>
              </a:spcBef>
              <a:buNone/>
            </a:pPr>
            <a:r>
              <a:rPr lang="en-US" sz="1600" dirty="0">
                <a:solidFill>
                  <a:schemeClr val="bg1"/>
                </a:solidFill>
                <a:latin typeface="Consolas" panose="020B0609020204030204" pitchFamily="49" charset="0"/>
              </a:rPr>
              <a:t>…</a:t>
            </a:r>
          </a:p>
          <a:p>
            <a:pPr marL="0" indent="0" defTabSz="457200">
              <a:lnSpc>
                <a:spcPct val="100000"/>
              </a:lnSpc>
              <a:spcBef>
                <a:spcPts val="0"/>
              </a:spcBef>
              <a:buNone/>
            </a:pPr>
            <a:r>
              <a:rPr lang="en-US" sz="1600" dirty="0">
                <a:solidFill>
                  <a:schemeClr val="bg1"/>
                </a:solidFill>
                <a:latin typeface="Consolas" panose="020B0609020204030204" pitchFamily="49" charset="0"/>
              </a:rPr>
              <a:t>0x300f</a:t>
            </a:r>
          </a:p>
        </p:txBody>
      </p:sp>
      <p:sp>
        <p:nvSpPr>
          <p:cNvPr id="13" name="Rectangle 12">
            <a:extLst>
              <a:ext uri="{FF2B5EF4-FFF2-40B4-BE49-F238E27FC236}">
                <a16:creationId xmlns:a16="http://schemas.microsoft.com/office/drawing/2014/main" id="{F133726A-F3D3-F243-7EDE-A29C693D7400}"/>
              </a:ext>
            </a:extLst>
          </p:cNvPr>
          <p:cNvSpPr/>
          <p:nvPr/>
        </p:nvSpPr>
        <p:spPr>
          <a:xfrm>
            <a:off x="4004901" y="2671946"/>
            <a:ext cx="2743200" cy="609147"/>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Previous Frame </a:t>
            </a:r>
            <a:br>
              <a:rPr lang="en-US" sz="1600" dirty="0">
                <a:solidFill>
                  <a:sysClr val="windowText" lastClr="000000"/>
                </a:solidFill>
                <a:latin typeface="Consolas" panose="020B0609020204030204" pitchFamily="49" charset="0"/>
              </a:rPr>
            </a:br>
            <a:r>
              <a:rPr lang="en-US" sz="1600" dirty="0">
                <a:solidFill>
                  <a:sysClr val="windowText" lastClr="000000"/>
                </a:solidFill>
                <a:latin typeface="Consolas" panose="020B0609020204030204" pitchFamily="49" charset="0"/>
              </a:rPr>
              <a:t>(</a:t>
            </a:r>
            <a:r>
              <a:rPr lang="en-US" sz="1600" dirty="0" err="1">
                <a:solidFill>
                  <a:sysClr val="windowText" lastClr="000000"/>
                </a:solidFill>
                <a:latin typeface="Consolas" panose="020B0609020204030204" pitchFamily="49" charset="0"/>
              </a:rPr>
              <a:t>wubba</a:t>
            </a:r>
            <a:r>
              <a:rPr lang="en-US" sz="1600" dirty="0">
                <a:solidFill>
                  <a:sysClr val="windowText" lastClr="000000"/>
                </a:solidFill>
                <a:latin typeface="Consolas" panose="020B0609020204030204" pitchFamily="49" charset="0"/>
              </a:rPr>
              <a:t>)</a:t>
            </a:r>
          </a:p>
        </p:txBody>
      </p:sp>
      <p:sp>
        <p:nvSpPr>
          <p:cNvPr id="14" name="Rectangle 13">
            <a:extLst>
              <a:ext uri="{FF2B5EF4-FFF2-40B4-BE49-F238E27FC236}">
                <a16:creationId xmlns:a16="http://schemas.microsoft.com/office/drawing/2014/main" id="{C5F64658-5A02-E4E1-4639-3EC850124C8B}"/>
              </a:ext>
            </a:extLst>
          </p:cNvPr>
          <p:cNvSpPr/>
          <p:nvPr/>
        </p:nvSpPr>
        <p:spPr>
          <a:xfrm>
            <a:off x="4004901" y="3281093"/>
            <a:ext cx="2743200" cy="609147"/>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Consolas" panose="020B0609020204030204" pitchFamily="49" charset="0"/>
              </a:rPr>
              <a:t>Current Frame </a:t>
            </a:r>
            <a:br>
              <a:rPr lang="en-US" sz="1600" dirty="0">
                <a:solidFill>
                  <a:sysClr val="windowText" lastClr="000000"/>
                </a:solidFill>
                <a:latin typeface="Consolas" panose="020B0609020204030204" pitchFamily="49" charset="0"/>
              </a:rPr>
            </a:br>
            <a:r>
              <a:rPr lang="en-US" sz="1600" dirty="0">
                <a:solidFill>
                  <a:sysClr val="windowText" lastClr="000000"/>
                </a:solidFill>
                <a:latin typeface="Consolas" panose="020B0609020204030204" pitchFamily="49" charset="0"/>
              </a:rPr>
              <a:t>(</a:t>
            </a:r>
            <a:r>
              <a:rPr lang="en-US" sz="1600" dirty="0" err="1">
                <a:solidFill>
                  <a:sysClr val="windowText" lastClr="000000"/>
                </a:solidFill>
                <a:latin typeface="Consolas" panose="020B0609020204030204" pitchFamily="49" charset="0"/>
              </a:rPr>
              <a:t>lubba</a:t>
            </a:r>
            <a:r>
              <a:rPr lang="en-US" sz="1600" dirty="0">
                <a:solidFill>
                  <a:sysClr val="windowText" lastClr="000000"/>
                </a:solidFill>
                <a:latin typeface="Consolas" panose="020B0609020204030204" pitchFamily="49" charset="0"/>
              </a:rPr>
              <a:t>)</a:t>
            </a:r>
          </a:p>
        </p:txBody>
      </p:sp>
      <p:sp>
        <p:nvSpPr>
          <p:cNvPr id="15" name="Rectangle 14">
            <a:extLst>
              <a:ext uri="{FF2B5EF4-FFF2-40B4-BE49-F238E27FC236}">
                <a16:creationId xmlns:a16="http://schemas.microsoft.com/office/drawing/2014/main" id="{8B36A8FE-2C91-87E9-4303-6C6896EB8610}"/>
              </a:ext>
            </a:extLst>
          </p:cNvPr>
          <p:cNvSpPr/>
          <p:nvPr/>
        </p:nvSpPr>
        <p:spPr>
          <a:xfrm>
            <a:off x="4004901" y="3896305"/>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Call Arguments(42)</a:t>
            </a:r>
          </a:p>
        </p:txBody>
      </p:sp>
      <p:sp>
        <p:nvSpPr>
          <p:cNvPr id="16" name="Rectangle 15">
            <a:extLst>
              <a:ext uri="{FF2B5EF4-FFF2-40B4-BE49-F238E27FC236}">
                <a16:creationId xmlns:a16="http://schemas.microsoft.com/office/drawing/2014/main" id="{3996FBA6-BF7E-E4FB-B431-32DEB6F2A87F}"/>
              </a:ext>
            </a:extLst>
          </p:cNvPr>
          <p:cNvSpPr/>
          <p:nvPr/>
        </p:nvSpPr>
        <p:spPr>
          <a:xfrm>
            <a:off x="4004901" y="4221806"/>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Return </a:t>
            </a:r>
            <a:r>
              <a:rPr lang="en-US" sz="1200" dirty="0" err="1">
                <a:solidFill>
                  <a:sysClr val="windowText" lastClr="000000"/>
                </a:solidFill>
                <a:latin typeface="Consolas" panose="020B0609020204030204" pitchFamily="49" charset="0"/>
              </a:rPr>
              <a:t>addr</a:t>
            </a:r>
            <a:r>
              <a:rPr lang="en-US" sz="1200" dirty="0">
                <a:solidFill>
                  <a:sysClr val="windowText" lastClr="000000"/>
                </a:solidFill>
                <a:latin typeface="Consolas" panose="020B0609020204030204" pitchFamily="49" charset="0"/>
              </a:rPr>
              <a:t>. (0xcafe)</a:t>
            </a:r>
          </a:p>
        </p:txBody>
      </p:sp>
      <p:sp>
        <p:nvSpPr>
          <p:cNvPr id="17" name="Rectangle 16">
            <a:extLst>
              <a:ext uri="{FF2B5EF4-FFF2-40B4-BE49-F238E27FC236}">
                <a16:creationId xmlns:a16="http://schemas.microsoft.com/office/drawing/2014/main" id="{29DCB7C2-7A20-5701-6AE1-2A818C60F226}"/>
              </a:ext>
            </a:extLst>
          </p:cNvPr>
          <p:cNvSpPr/>
          <p:nvPr/>
        </p:nvSpPr>
        <p:spPr>
          <a:xfrm>
            <a:off x="4004901" y="4552950"/>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Prev. Frame Pointer (0x000f)</a:t>
            </a:r>
          </a:p>
        </p:txBody>
      </p:sp>
      <p:sp>
        <p:nvSpPr>
          <p:cNvPr id="18" name="Rectangle 17">
            <a:extLst>
              <a:ext uri="{FF2B5EF4-FFF2-40B4-BE49-F238E27FC236}">
                <a16:creationId xmlns:a16="http://schemas.microsoft.com/office/drawing/2014/main" id="{A2ABFE46-38DE-287F-28BF-5B963B912C0C}"/>
              </a:ext>
            </a:extLst>
          </p:cNvPr>
          <p:cNvSpPr/>
          <p:nvPr/>
        </p:nvSpPr>
        <p:spPr>
          <a:xfrm>
            <a:off x="4004901" y="4877793"/>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Local vars. (for </a:t>
            </a:r>
            <a:r>
              <a:rPr lang="en-US" sz="1200" dirty="0" err="1">
                <a:solidFill>
                  <a:sysClr val="windowText" lastClr="000000"/>
                </a:solidFill>
                <a:latin typeface="Consolas" panose="020B0609020204030204" pitchFamily="49" charset="0"/>
              </a:rPr>
              <a:t>dubdub</a:t>
            </a:r>
            <a:r>
              <a:rPr lang="en-US" sz="1200" dirty="0">
                <a:solidFill>
                  <a:sysClr val="windowText" lastClr="000000"/>
                </a:solidFill>
                <a:latin typeface="Consolas" panose="020B0609020204030204" pitchFamily="49" charset="0"/>
              </a:rPr>
              <a:t>)</a:t>
            </a:r>
          </a:p>
        </p:txBody>
      </p:sp>
      <p:sp>
        <p:nvSpPr>
          <p:cNvPr id="19" name="Rectangle 18">
            <a:extLst>
              <a:ext uri="{FF2B5EF4-FFF2-40B4-BE49-F238E27FC236}">
                <a16:creationId xmlns:a16="http://schemas.microsoft.com/office/drawing/2014/main" id="{6F6FE6C3-C7B9-CF47-6318-377FD5E04722}"/>
              </a:ext>
            </a:extLst>
          </p:cNvPr>
          <p:cNvSpPr/>
          <p:nvPr/>
        </p:nvSpPr>
        <p:spPr>
          <a:xfrm>
            <a:off x="4004901" y="5208279"/>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Temporaries</a:t>
            </a:r>
          </a:p>
        </p:txBody>
      </p:sp>
      <p:sp>
        <p:nvSpPr>
          <p:cNvPr id="20" name="Rectangle 19">
            <a:extLst>
              <a:ext uri="{FF2B5EF4-FFF2-40B4-BE49-F238E27FC236}">
                <a16:creationId xmlns:a16="http://schemas.microsoft.com/office/drawing/2014/main" id="{24EA9EA3-806F-3062-989F-61D16731A602}"/>
              </a:ext>
            </a:extLst>
          </p:cNvPr>
          <p:cNvSpPr/>
          <p:nvPr/>
        </p:nvSpPr>
        <p:spPr>
          <a:xfrm>
            <a:off x="4004901" y="5533122"/>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Saved Registers (</a:t>
            </a:r>
            <a:r>
              <a:rPr lang="en-US" sz="1200" dirty="0" err="1">
                <a:solidFill>
                  <a:sysClr val="windowText" lastClr="000000"/>
                </a:solidFill>
                <a:latin typeface="Consolas" panose="020B0609020204030204" pitchFamily="49" charset="0"/>
              </a:rPr>
              <a:t>prev</a:t>
            </a:r>
            <a:r>
              <a:rPr lang="en-US" sz="1200" dirty="0">
                <a:solidFill>
                  <a:sysClr val="windowText" lastClr="000000"/>
                </a:solidFill>
                <a:latin typeface="Consolas" panose="020B0609020204030204" pitchFamily="49" charset="0"/>
              </a:rPr>
              <a:t>)</a:t>
            </a:r>
          </a:p>
        </p:txBody>
      </p:sp>
      <p:sp>
        <p:nvSpPr>
          <p:cNvPr id="21" name="Rectangle 20">
            <a:extLst>
              <a:ext uri="{FF2B5EF4-FFF2-40B4-BE49-F238E27FC236}">
                <a16:creationId xmlns:a16="http://schemas.microsoft.com/office/drawing/2014/main" id="{790FC173-FAC7-2C9E-B542-3834C8593E40}"/>
              </a:ext>
            </a:extLst>
          </p:cNvPr>
          <p:cNvSpPr/>
          <p:nvPr/>
        </p:nvSpPr>
        <p:spPr>
          <a:xfrm>
            <a:off x="4004901" y="5863608"/>
            <a:ext cx="2743200" cy="330486"/>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latin typeface="Consolas" panose="020B0609020204030204" pitchFamily="49" charset="0"/>
              </a:rPr>
              <a:t>…</a:t>
            </a:r>
          </a:p>
        </p:txBody>
      </p:sp>
      <p:sp>
        <p:nvSpPr>
          <p:cNvPr id="22" name="Rectangle 21">
            <a:extLst>
              <a:ext uri="{FF2B5EF4-FFF2-40B4-BE49-F238E27FC236}">
                <a16:creationId xmlns:a16="http://schemas.microsoft.com/office/drawing/2014/main" id="{82A423F4-17C4-7B99-15C1-A48F156B7F71}"/>
              </a:ext>
            </a:extLst>
          </p:cNvPr>
          <p:cNvSpPr/>
          <p:nvPr/>
        </p:nvSpPr>
        <p:spPr>
          <a:xfrm>
            <a:off x="4004901" y="6188452"/>
            <a:ext cx="2743200" cy="114386"/>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600" dirty="0">
                <a:solidFill>
                  <a:sysClr val="windowText" lastClr="000000"/>
                </a:solidFill>
                <a:latin typeface="Consolas" panose="020B0609020204030204" pitchFamily="49" charset="0"/>
              </a:rPr>
              <a:t>…</a:t>
            </a:r>
          </a:p>
        </p:txBody>
      </p:sp>
      <p:grpSp>
        <p:nvGrpSpPr>
          <p:cNvPr id="29" name="Group 28" descr="Frame Pointer">
            <a:extLst>
              <a:ext uri="{FF2B5EF4-FFF2-40B4-BE49-F238E27FC236}">
                <a16:creationId xmlns:a16="http://schemas.microsoft.com/office/drawing/2014/main" id="{CBB1A7F1-C3DF-ECE5-DBBC-26556229A649}"/>
              </a:ext>
              <a:ext uri="{C183D7F6-B498-43B3-948B-1728B52AA6E4}">
                <adec:decorative xmlns:adec="http://schemas.microsoft.com/office/drawing/2017/decorative" val="0"/>
              </a:ext>
            </a:extLst>
          </p:cNvPr>
          <p:cNvGrpSpPr/>
          <p:nvPr/>
        </p:nvGrpSpPr>
        <p:grpSpPr>
          <a:xfrm>
            <a:off x="994082" y="3766926"/>
            <a:ext cx="1938476" cy="640080"/>
            <a:chOff x="1196816" y="3179296"/>
            <a:chExt cx="1938476" cy="640080"/>
          </a:xfrm>
        </p:grpSpPr>
        <p:sp>
          <p:nvSpPr>
            <p:cNvPr id="27" name="Rectangle 26">
              <a:extLst>
                <a:ext uri="{FF2B5EF4-FFF2-40B4-BE49-F238E27FC236}">
                  <a16:creationId xmlns:a16="http://schemas.microsoft.com/office/drawing/2014/main" id="{EA577CE5-3AC7-179F-702D-078C01AFC66E}"/>
                </a:ext>
              </a:extLst>
            </p:cNvPr>
            <p:cNvSpPr/>
            <p:nvPr/>
          </p:nvSpPr>
          <p:spPr>
            <a:xfrm flipH="1">
              <a:off x="1196816" y="3179296"/>
              <a:ext cx="1613604" cy="640080"/>
            </a:xfrm>
            <a:prstGeom prst="rect">
              <a:avLst/>
            </a:prstGeom>
            <a:solidFill>
              <a:schemeClr val="accent5">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rPr>
                <a:t>Frame Pointer (FP)</a:t>
              </a:r>
            </a:p>
          </p:txBody>
        </p:sp>
        <p:cxnSp>
          <p:nvCxnSpPr>
            <p:cNvPr id="28" name="Straight Arrow Connector 27">
              <a:extLst>
                <a:ext uri="{FF2B5EF4-FFF2-40B4-BE49-F238E27FC236}">
                  <a16:creationId xmlns:a16="http://schemas.microsoft.com/office/drawing/2014/main" id="{057021F3-2254-B077-BFBF-4DF0FE31C20C}"/>
                </a:ext>
                <a:ext uri="{C183D7F6-B498-43B3-948B-1728B52AA6E4}">
                  <adec:decorative xmlns:adec="http://schemas.microsoft.com/office/drawing/2017/decorative" val="1"/>
                </a:ext>
              </a:extLst>
            </p:cNvPr>
            <p:cNvCxnSpPr>
              <a:cxnSpLocks/>
              <a:stCxn id="27" idx="1"/>
            </p:cNvCxnSpPr>
            <p:nvPr/>
          </p:nvCxnSpPr>
          <p:spPr>
            <a:xfrm>
              <a:off x="2810420" y="3499336"/>
              <a:ext cx="324872"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descr="Stack Pointer">
            <a:extLst>
              <a:ext uri="{FF2B5EF4-FFF2-40B4-BE49-F238E27FC236}">
                <a16:creationId xmlns:a16="http://schemas.microsoft.com/office/drawing/2014/main" id="{4CE513CE-B63A-F78F-6D16-7851D3FAACDD}"/>
              </a:ext>
              <a:ext uri="{C183D7F6-B498-43B3-948B-1728B52AA6E4}">
                <adec:decorative xmlns:adec="http://schemas.microsoft.com/office/drawing/2017/decorative" val="0"/>
              </a:ext>
            </a:extLst>
          </p:cNvPr>
          <p:cNvGrpSpPr/>
          <p:nvPr/>
        </p:nvGrpSpPr>
        <p:grpSpPr>
          <a:xfrm>
            <a:off x="994082" y="5915912"/>
            <a:ext cx="1938476" cy="640080"/>
            <a:chOff x="1196816" y="5380397"/>
            <a:chExt cx="1938476" cy="640080"/>
          </a:xfrm>
        </p:grpSpPr>
        <p:sp>
          <p:nvSpPr>
            <p:cNvPr id="24" name="Rectangle 23">
              <a:extLst>
                <a:ext uri="{FF2B5EF4-FFF2-40B4-BE49-F238E27FC236}">
                  <a16:creationId xmlns:a16="http://schemas.microsoft.com/office/drawing/2014/main" id="{64690DEB-1CAD-0701-0CAB-1C434C794989}"/>
                </a:ext>
              </a:extLst>
            </p:cNvPr>
            <p:cNvSpPr/>
            <p:nvPr/>
          </p:nvSpPr>
          <p:spPr>
            <a:xfrm flipH="1">
              <a:off x="1196816" y="5380397"/>
              <a:ext cx="1613604" cy="640080"/>
            </a:xfrm>
            <a:prstGeom prst="rect">
              <a:avLst/>
            </a:prstGeom>
            <a:solidFill>
              <a:schemeClr val="accent3">
                <a:lumMod val="20000"/>
                <a:lumOff val="8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dirty="0">
                  <a:solidFill>
                    <a:sysClr val="windowText" lastClr="000000"/>
                  </a:solidFill>
                </a:rPr>
                <a:t>Stack Pointer (SP)</a:t>
              </a:r>
            </a:p>
          </p:txBody>
        </p:sp>
        <p:cxnSp>
          <p:nvCxnSpPr>
            <p:cNvPr id="25" name="Straight Arrow Connector 24">
              <a:extLst>
                <a:ext uri="{FF2B5EF4-FFF2-40B4-BE49-F238E27FC236}">
                  <a16:creationId xmlns:a16="http://schemas.microsoft.com/office/drawing/2014/main" id="{EABD49D3-64BA-364A-A2F3-A7817C69969D}"/>
                </a:ext>
                <a:ext uri="{C183D7F6-B498-43B3-948B-1728B52AA6E4}">
                  <adec:decorative xmlns:adec="http://schemas.microsoft.com/office/drawing/2017/decorative" val="1"/>
                </a:ext>
              </a:extLst>
            </p:cNvPr>
            <p:cNvCxnSpPr>
              <a:cxnSpLocks/>
              <a:stCxn id="24" idx="1"/>
            </p:cNvCxnSpPr>
            <p:nvPr/>
          </p:nvCxnSpPr>
          <p:spPr>
            <a:xfrm>
              <a:off x="2810420" y="5700437"/>
              <a:ext cx="324872"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 Placeholder 2">
            <a:extLst>
              <a:ext uri="{FF2B5EF4-FFF2-40B4-BE49-F238E27FC236}">
                <a16:creationId xmlns:a16="http://schemas.microsoft.com/office/drawing/2014/main" id="{49321E5C-0394-1E82-AC98-21DECD8D8DDF}"/>
              </a:ext>
            </a:extLst>
          </p:cNvPr>
          <p:cNvSpPr>
            <a:spLocks noGrp="1"/>
          </p:cNvSpPr>
          <p:nvPr>
            <p:ph type="body" sz="quarter" idx="14"/>
          </p:nvPr>
        </p:nvSpPr>
        <p:spPr>
          <a:xfrm>
            <a:off x="610842" y="1869778"/>
            <a:ext cx="10971557" cy="400110"/>
          </a:xfrm>
        </p:spPr>
        <p:txBody>
          <a:bodyPr/>
          <a:lstStyle/>
          <a:p>
            <a:pPr>
              <a:buClr>
                <a:schemeClr val="tx1"/>
              </a:buClr>
              <a:buSzPct val="140000"/>
            </a:pPr>
            <a:r>
              <a:rPr lang="en-US" dirty="0"/>
              <a:t>Begins at the </a:t>
            </a:r>
            <a:r>
              <a:rPr lang="en-US" b="1" dirty="0">
                <a:solidFill>
                  <a:schemeClr val="tx1"/>
                </a:solidFill>
              </a:rPr>
              <a:t>Frame Pointer </a:t>
            </a:r>
            <a:r>
              <a:rPr lang="en-US" dirty="0"/>
              <a:t>and ends at the </a:t>
            </a:r>
            <a:r>
              <a:rPr lang="en-US" b="1" dirty="0">
                <a:solidFill>
                  <a:schemeClr val="tx1"/>
                </a:solidFill>
              </a:rPr>
              <a:t>Stack Pointer.</a:t>
            </a:r>
          </a:p>
        </p:txBody>
      </p:sp>
    </p:spTree>
    <p:extLst>
      <p:ext uri="{BB962C8B-B14F-4D97-AF65-F5344CB8AC3E}">
        <p14:creationId xmlns:p14="http://schemas.microsoft.com/office/powerpoint/2010/main" val="1349768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500" fill="hold"/>
                                        <p:tgtEl>
                                          <p:spTgt spid="9">
                                            <p:txEl>
                                              <p:pRg st="5" end="5"/>
                                            </p:txEl>
                                          </p:spTgt>
                                        </p:tgtEl>
                                        <p:attrNameLst>
                                          <p:attrName>style.color</p:attrName>
                                        </p:attrNameLst>
                                      </p:cBhvr>
                                      <p:to>
                                        <a:srgbClr val="FFFFFF"/>
                                      </p:to>
                                    </p:animClr>
                                  </p:childTnLst>
                                </p:cTn>
                              </p:par>
                              <p:par>
                                <p:cTn id="7" presetID="3" presetClass="emph" presetSubtype="2" fill="hold" nodeType="withEffect">
                                  <p:stCondLst>
                                    <p:cond delay="0"/>
                                  </p:stCondLst>
                                  <p:childTnLst>
                                    <p:animClr clrSpc="rgb" dir="cw">
                                      <p:cBhvr override="childStyle">
                                        <p:cTn id="8" dur="1500" fill="hold"/>
                                        <p:tgtEl>
                                          <p:spTgt spid="9">
                                            <p:txEl>
                                              <p:pRg st="6" end="6"/>
                                            </p:txEl>
                                          </p:spTgt>
                                        </p:tgtEl>
                                        <p:attrNameLst>
                                          <p:attrName>style.color</p:attrName>
                                        </p:attrNameLst>
                                      </p:cBhvr>
                                      <p:to>
                                        <a:srgbClr val="FFFFFF"/>
                                      </p:to>
                                    </p:animClr>
                                  </p:childTnLst>
                                </p:cTn>
                              </p:par>
                              <p:par>
                                <p:cTn id="9" presetID="3" presetClass="emph" presetSubtype="2" fill="hold" nodeType="withEffect">
                                  <p:stCondLst>
                                    <p:cond delay="0"/>
                                  </p:stCondLst>
                                  <p:childTnLst>
                                    <p:animClr clrSpc="rgb" dir="cw">
                                      <p:cBhvr override="childStyle">
                                        <p:cTn id="10" dur="1500" fill="hold"/>
                                        <p:tgtEl>
                                          <p:spTgt spid="9">
                                            <p:txEl>
                                              <p:pRg st="7" end="7"/>
                                            </p:txEl>
                                          </p:spTgt>
                                        </p:tgtEl>
                                        <p:attrNameLst>
                                          <p:attrName>style.color</p:attrName>
                                        </p:attrNameLst>
                                      </p:cBhvr>
                                      <p:to>
                                        <a:srgbClr val="FFFFFF"/>
                                      </p:to>
                                    </p:animClr>
                                  </p:childTnLst>
                                </p:cTn>
                              </p:par>
                              <p:par>
                                <p:cTn id="11" presetID="3" presetClass="emph" presetSubtype="2" fill="hold" nodeType="withEffect">
                                  <p:stCondLst>
                                    <p:cond delay="0"/>
                                  </p:stCondLst>
                                  <p:childTnLst>
                                    <p:animClr clrSpc="rgb" dir="cw">
                                      <p:cBhvr override="childStyle">
                                        <p:cTn id="12" dur="1500" fill="hold"/>
                                        <p:tgtEl>
                                          <p:spTgt spid="9">
                                            <p:txEl>
                                              <p:pRg st="8" end="8"/>
                                            </p:txEl>
                                          </p:spTgt>
                                        </p:tgtEl>
                                        <p:attrNameLst>
                                          <p:attrName>style.color</p:attrName>
                                        </p:attrNameLst>
                                      </p:cBhvr>
                                      <p:to>
                                        <a:srgbClr val="FFFFFF"/>
                                      </p:to>
                                    </p:animClr>
                                  </p:childTnLst>
                                </p:cTn>
                              </p:par>
                              <p:par>
                                <p:cTn id="13" presetID="3" presetClass="emph" presetSubtype="2" fill="hold" nodeType="withEffect">
                                  <p:stCondLst>
                                    <p:cond delay="0"/>
                                  </p:stCondLst>
                                  <p:childTnLst>
                                    <p:animClr clrSpc="rgb" dir="cw">
                                      <p:cBhvr override="childStyle">
                                        <p:cTn id="14" dur="1500" fill="hold"/>
                                        <p:tgtEl>
                                          <p:spTgt spid="11">
                                            <p:txEl>
                                              <p:pRg st="1" end="1"/>
                                            </p:txEl>
                                          </p:spTgt>
                                        </p:tgtEl>
                                        <p:attrNameLst>
                                          <p:attrName>style.color</p:attrName>
                                        </p:attrNameLst>
                                      </p:cBhvr>
                                      <p:to>
                                        <a:schemeClr val="accent2"/>
                                      </p:to>
                                    </p:animClr>
                                  </p:childTnLst>
                                </p:cTn>
                              </p:par>
                              <p:par>
                                <p:cTn id="15" presetID="3" presetClass="emph" presetSubtype="2" fill="hold" nodeType="withEffect">
                                  <p:stCondLst>
                                    <p:cond delay="0"/>
                                  </p:stCondLst>
                                  <p:childTnLst>
                                    <p:animClr clrSpc="rgb" dir="cw">
                                      <p:cBhvr override="childStyle">
                                        <p:cTn id="16" dur="1500" fill="hold"/>
                                        <p:tgtEl>
                                          <p:spTgt spid="11">
                                            <p:txEl>
                                              <p:pRg st="2" end="2"/>
                                            </p:txEl>
                                          </p:spTgt>
                                        </p:tgtEl>
                                        <p:attrNameLst>
                                          <p:attrName>style.color</p:attrName>
                                        </p:attrNameLst>
                                      </p:cBhvr>
                                      <p:to>
                                        <a:schemeClr val="accent2"/>
                                      </p:to>
                                    </p:animClr>
                                  </p:childTnLst>
                                </p:cTn>
                              </p:par>
                              <p:par>
                                <p:cTn id="17" presetID="3" presetClass="emph" presetSubtype="2" fill="hold" nodeType="withEffect">
                                  <p:stCondLst>
                                    <p:cond delay="0"/>
                                  </p:stCondLst>
                                  <p:childTnLst>
                                    <p:animClr clrSpc="rgb" dir="cw">
                                      <p:cBhvr override="childStyle">
                                        <p:cTn id="18" dur="1500" fill="hold"/>
                                        <p:tgtEl>
                                          <p:spTgt spid="11">
                                            <p:txEl>
                                              <p:pRg st="3" end="3"/>
                                            </p:txEl>
                                          </p:spTgt>
                                        </p:tgtEl>
                                        <p:attrNameLst>
                                          <p:attrName>style.color</p:attrName>
                                        </p:attrNameLst>
                                      </p:cBhvr>
                                      <p:to>
                                        <a:schemeClr val="accent2"/>
                                      </p:to>
                                    </p:animClr>
                                  </p:childTnLst>
                                </p:cTn>
                              </p:par>
                              <p:par>
                                <p:cTn id="19" presetID="3" presetClass="emph" presetSubtype="2" fill="hold" nodeType="withEffect">
                                  <p:stCondLst>
                                    <p:cond delay="0"/>
                                  </p:stCondLst>
                                  <p:childTnLst>
                                    <p:animClr clrSpc="rgb" dir="cw">
                                      <p:cBhvr override="childStyle">
                                        <p:cTn id="20" dur="1500" fill="hold"/>
                                        <p:tgtEl>
                                          <p:spTgt spid="9">
                                            <p:txEl>
                                              <p:pRg st="0" end="0"/>
                                            </p:txEl>
                                          </p:spTgt>
                                        </p:tgtEl>
                                        <p:attrNameLst>
                                          <p:attrName>style.color</p:attrName>
                                        </p:attrNameLst>
                                      </p:cBhvr>
                                      <p:to>
                                        <a:schemeClr val="accent2"/>
                                      </p:to>
                                    </p:animClr>
                                  </p:childTnLst>
                                </p:cTn>
                              </p:par>
                              <p:par>
                                <p:cTn id="21" presetID="3" presetClass="emph" presetSubtype="2" fill="hold" nodeType="withEffect">
                                  <p:stCondLst>
                                    <p:cond delay="0"/>
                                  </p:stCondLst>
                                  <p:childTnLst>
                                    <p:animClr clrSpc="rgb" dir="cw">
                                      <p:cBhvr override="childStyle">
                                        <p:cTn id="22" dur="1500" fill="hold"/>
                                        <p:tgtEl>
                                          <p:spTgt spid="9">
                                            <p:txEl>
                                              <p:pRg st="1" end="1"/>
                                            </p:txEl>
                                          </p:spTgt>
                                        </p:tgtEl>
                                        <p:attrNameLst>
                                          <p:attrName>style.color</p:attrName>
                                        </p:attrNameLst>
                                      </p:cBhvr>
                                      <p:to>
                                        <a:schemeClr val="accent2"/>
                                      </p:to>
                                    </p:animClr>
                                  </p:childTnLst>
                                </p:cTn>
                              </p:par>
                              <p:par>
                                <p:cTn id="23" presetID="3" presetClass="emph" presetSubtype="2" fill="hold" nodeType="withEffect">
                                  <p:stCondLst>
                                    <p:cond delay="0"/>
                                  </p:stCondLst>
                                  <p:childTnLst>
                                    <p:animClr clrSpc="rgb" dir="cw">
                                      <p:cBhvr override="childStyle">
                                        <p:cTn id="24" dur="1500" fill="hold"/>
                                        <p:tgtEl>
                                          <p:spTgt spid="9">
                                            <p:txEl>
                                              <p:pRg st="2" end="2"/>
                                            </p:txEl>
                                          </p:spTgt>
                                        </p:tgtEl>
                                        <p:attrNameLst>
                                          <p:attrName>style.color</p:attrName>
                                        </p:attrNameLst>
                                      </p:cBhvr>
                                      <p:to>
                                        <a:schemeClr val="accent2"/>
                                      </p:to>
                                    </p:animClr>
                                  </p:childTnLst>
                                </p:cTn>
                              </p:par>
                              <p:par>
                                <p:cTn id="25" presetID="3" presetClass="emph" presetSubtype="2" fill="hold" nodeType="withEffect">
                                  <p:stCondLst>
                                    <p:cond delay="0"/>
                                  </p:stCondLst>
                                  <p:childTnLst>
                                    <p:animClr clrSpc="rgb" dir="cw">
                                      <p:cBhvr override="childStyle">
                                        <p:cTn id="26" dur="1500" fill="hold"/>
                                        <p:tgtEl>
                                          <p:spTgt spid="9">
                                            <p:txEl>
                                              <p:pRg st="3" end="3"/>
                                            </p:txEl>
                                          </p:spTgt>
                                        </p:tgtEl>
                                        <p:attrNameLst>
                                          <p:attrName>style.color</p:attrName>
                                        </p:attrNameLst>
                                      </p:cBhvr>
                                      <p:to>
                                        <a:schemeClr val="accent2"/>
                                      </p:to>
                                    </p:animClr>
                                  </p:childTnLst>
                                </p:cTn>
                              </p:par>
                              <p:par>
                                <p:cTn id="27" presetID="3" presetClass="emph" presetSubtype="2" fill="hold" nodeType="withEffect">
                                  <p:stCondLst>
                                    <p:cond delay="0"/>
                                  </p:stCondLst>
                                  <p:childTnLst>
                                    <p:animClr clrSpc="rgb" dir="cw">
                                      <p:cBhvr override="childStyle">
                                        <p:cTn id="28" dur="1500" fill="hold"/>
                                        <p:tgtEl>
                                          <p:spTgt spid="11">
                                            <p:txEl>
                                              <p:pRg st="6" end="6"/>
                                            </p:txEl>
                                          </p:spTgt>
                                        </p:tgtEl>
                                        <p:attrNameLst>
                                          <p:attrName>style.color</p:attrName>
                                        </p:attrNameLst>
                                      </p:cBhvr>
                                      <p:to>
                                        <a:srgbClr val="FFFFFF"/>
                                      </p:to>
                                    </p:animClr>
                                  </p:childTnLst>
                                </p:cTn>
                              </p:par>
                              <p:par>
                                <p:cTn id="29" presetID="3" presetClass="emph" presetSubtype="2" fill="hold" nodeType="withEffect">
                                  <p:stCondLst>
                                    <p:cond delay="0"/>
                                  </p:stCondLst>
                                  <p:childTnLst>
                                    <p:animClr clrSpc="rgb" dir="cw">
                                      <p:cBhvr override="childStyle">
                                        <p:cTn id="30" dur="1500" fill="hold"/>
                                        <p:tgtEl>
                                          <p:spTgt spid="11">
                                            <p:txEl>
                                              <p:pRg st="7" end="7"/>
                                            </p:txEl>
                                          </p:spTgt>
                                        </p:tgtEl>
                                        <p:attrNameLst>
                                          <p:attrName>style.color</p:attrName>
                                        </p:attrNameLst>
                                      </p:cBhvr>
                                      <p:to>
                                        <a:srgbClr val="FFFFFF"/>
                                      </p:to>
                                    </p:animClr>
                                  </p:childTnLst>
                                </p:cTn>
                              </p:par>
                              <p:par>
                                <p:cTn id="31" presetID="3" presetClass="emph" presetSubtype="2" fill="hold" nodeType="withEffect">
                                  <p:stCondLst>
                                    <p:cond delay="0"/>
                                  </p:stCondLst>
                                  <p:childTnLst>
                                    <p:animClr clrSpc="rgb" dir="cw">
                                      <p:cBhvr override="childStyle">
                                        <p:cTn id="32" dur="1500" fill="hold"/>
                                        <p:tgtEl>
                                          <p:spTgt spid="11">
                                            <p:txEl>
                                              <p:pRg st="8" end="8"/>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76800" cy="618631"/>
          </a:xfrm>
        </p:spPr>
        <p:txBody>
          <a:bodyPr/>
          <a:lstStyle/>
          <a:p>
            <a:r>
              <a:rPr lang="en-US" dirty="0"/>
              <a:t>Key Concepts</a:t>
            </a:r>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3"/>
          </p:nvPr>
        </p:nvSpPr>
        <p:spPr>
          <a:xfrm>
            <a:off x="608139" y="1173793"/>
            <a:ext cx="4876801" cy="754053"/>
          </a:xfrm>
        </p:spPr>
        <p:txBody>
          <a:bodyPr wrap="square">
            <a:spAutoFit/>
          </a:bodyPr>
          <a:lstStyle/>
          <a:p>
            <a:pPr>
              <a:lnSpc>
                <a:spcPct val="100000"/>
              </a:lnSpc>
            </a:pPr>
            <a:r>
              <a:rPr lang="en-US" dirty="0">
                <a:solidFill>
                  <a:schemeClr val="tx1"/>
                </a:solidFill>
              </a:rPr>
              <a:t>Named Calls</a:t>
            </a:r>
          </a:p>
        </p:txBody>
      </p:sp>
      <p:sp>
        <p:nvSpPr>
          <p:cNvPr id="13" name="Text Placeholder 1">
            <a:extLst>
              <a:ext uri="{FF2B5EF4-FFF2-40B4-BE49-F238E27FC236}">
                <a16:creationId xmlns:a16="http://schemas.microsoft.com/office/drawing/2014/main" id="{C09DDE87-7D26-D3B6-A491-722765E18F98}"/>
              </a:ext>
            </a:extLst>
          </p:cNvPr>
          <p:cNvSpPr txBox="1">
            <a:spLocks/>
          </p:cNvSpPr>
          <p:nvPr/>
        </p:nvSpPr>
        <p:spPr>
          <a:xfrm>
            <a:off x="1206500" y="2778319"/>
            <a:ext cx="4580687" cy="4616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solidFill>
                  <a:schemeClr val="bg1">
                    <a:alpha val="25000"/>
                  </a:schemeClr>
                </a:solidFill>
              </a:rPr>
              <a:t>Procedure Calls</a:t>
            </a:r>
          </a:p>
        </p:txBody>
      </p:sp>
      <p:sp>
        <p:nvSpPr>
          <p:cNvPr id="14" name="Text Placeholder 2">
            <a:extLst>
              <a:ext uri="{FF2B5EF4-FFF2-40B4-BE49-F238E27FC236}">
                <a16:creationId xmlns:a16="http://schemas.microsoft.com/office/drawing/2014/main" id="{48A06B11-FD31-CE58-8202-C5FB0D2B3DA7}"/>
              </a:ext>
            </a:extLst>
          </p:cNvPr>
          <p:cNvSpPr txBox="1">
            <a:spLocks/>
          </p:cNvSpPr>
          <p:nvPr/>
        </p:nvSpPr>
        <p:spPr>
          <a:xfrm>
            <a:off x="1206500" y="4319189"/>
            <a:ext cx="4580687" cy="4616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t>System Calls</a:t>
            </a:r>
          </a:p>
        </p:txBody>
      </p:sp>
      <p:grpSp>
        <p:nvGrpSpPr>
          <p:cNvPr id="15" name="Group 14">
            <a:extLst>
              <a:ext uri="{FF2B5EF4-FFF2-40B4-BE49-F238E27FC236}">
                <a16:creationId xmlns:a16="http://schemas.microsoft.com/office/drawing/2014/main" id="{E420B11F-4859-6A6A-92D2-E14B41197588}"/>
              </a:ext>
              <a:ext uri="{C183D7F6-B498-43B3-948B-1728B52AA6E4}">
                <adec:decorative xmlns:adec="http://schemas.microsoft.com/office/drawing/2017/decorative" val="1"/>
              </a:ext>
            </a:extLst>
          </p:cNvPr>
          <p:cNvGrpSpPr/>
          <p:nvPr/>
        </p:nvGrpSpPr>
        <p:grpSpPr>
          <a:xfrm>
            <a:off x="722965" y="2778319"/>
            <a:ext cx="416693" cy="461665"/>
            <a:chOff x="875365" y="3406513"/>
            <a:chExt cx="416693" cy="461665"/>
          </a:xfrm>
        </p:grpSpPr>
        <p:sp>
          <p:nvSpPr>
            <p:cNvPr id="16" name="Oval 15">
              <a:extLst>
                <a:ext uri="{FF2B5EF4-FFF2-40B4-BE49-F238E27FC236}">
                  <a16:creationId xmlns:a16="http://schemas.microsoft.com/office/drawing/2014/main" id="{0F537AB4-A131-A6F2-8483-FBC77F9B820E}"/>
                </a:ext>
              </a:extLst>
            </p:cNvPr>
            <p:cNvSpPr/>
            <p:nvPr/>
          </p:nvSpPr>
          <p:spPr>
            <a:xfrm>
              <a:off x="875365" y="3429000"/>
              <a:ext cx="416693" cy="416693"/>
            </a:xfrm>
            <a:prstGeom prst="ellipse">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alpha val="25000"/>
                  </a:schemeClr>
                </a:solidFill>
              </a:endParaRPr>
            </a:p>
          </p:txBody>
        </p:sp>
        <p:sp>
          <p:nvSpPr>
            <p:cNvPr id="17" name="TextBox 16">
              <a:extLst>
                <a:ext uri="{FF2B5EF4-FFF2-40B4-BE49-F238E27FC236}">
                  <a16:creationId xmlns:a16="http://schemas.microsoft.com/office/drawing/2014/main" id="{2BF85069-3C1A-D9EB-032D-FF9BE64266ED}"/>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alpha val="25000"/>
                    </a:schemeClr>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8" name="Group 17">
            <a:extLst>
              <a:ext uri="{FF2B5EF4-FFF2-40B4-BE49-F238E27FC236}">
                <a16:creationId xmlns:a16="http://schemas.microsoft.com/office/drawing/2014/main" id="{AE9AAF74-9485-9F3B-2C76-E492016EB253}"/>
              </a:ext>
              <a:ext uri="{C183D7F6-B498-43B3-948B-1728B52AA6E4}">
                <adec:decorative xmlns:adec="http://schemas.microsoft.com/office/drawing/2017/decorative" val="1"/>
              </a:ext>
            </a:extLst>
          </p:cNvPr>
          <p:cNvGrpSpPr/>
          <p:nvPr/>
        </p:nvGrpSpPr>
        <p:grpSpPr>
          <a:xfrm>
            <a:off x="722965" y="4319189"/>
            <a:ext cx="416693" cy="461665"/>
            <a:chOff x="875365" y="3406513"/>
            <a:chExt cx="416693" cy="461665"/>
          </a:xfrm>
        </p:grpSpPr>
        <p:sp>
          <p:nvSpPr>
            <p:cNvPr id="19" name="Oval 18">
              <a:extLst>
                <a:ext uri="{FF2B5EF4-FFF2-40B4-BE49-F238E27FC236}">
                  <a16:creationId xmlns:a16="http://schemas.microsoft.com/office/drawing/2014/main" id="{0AEE850E-F462-498C-33CC-D73EC1DEB02B}"/>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0" name="TextBox 19">
              <a:extLst>
                <a:ext uri="{FF2B5EF4-FFF2-40B4-BE49-F238E27FC236}">
                  <a16:creationId xmlns:a16="http://schemas.microsoft.com/office/drawing/2014/main" id="{B21D6A11-8363-657D-36CE-F32B47226073}"/>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pic>
        <p:nvPicPr>
          <p:cNvPr id="4" name="Picture 3" descr="Elderly woman holding out hand">
            <a:extLst>
              <a:ext uri="{FF2B5EF4-FFF2-40B4-BE49-F238E27FC236}">
                <a16:creationId xmlns:a16="http://schemas.microsoft.com/office/drawing/2014/main" id="{72AE1E79-80DC-0DBD-ED21-FFD96467AF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8631" y="0"/>
            <a:ext cx="3596869" cy="6858000"/>
          </a:xfrm>
          <a:prstGeom prst="rect">
            <a:avLst/>
          </a:prstGeom>
        </p:spPr>
      </p:pic>
    </p:spTree>
    <p:extLst>
      <p:ext uri="{BB962C8B-B14F-4D97-AF65-F5344CB8AC3E}">
        <p14:creationId xmlns:p14="http://schemas.microsoft.com/office/powerpoint/2010/main" val="1574317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4D17FF-73FF-F1F4-B3E8-F1909ED02853}"/>
              </a:ext>
            </a:extLst>
          </p:cNvPr>
          <p:cNvSpPr>
            <a:spLocks noGrp="1"/>
          </p:cNvSpPr>
          <p:nvPr>
            <p:ph type="title"/>
          </p:nvPr>
        </p:nvSpPr>
        <p:spPr>
          <a:xfrm>
            <a:off x="609600" y="555162"/>
            <a:ext cx="4876800" cy="618631"/>
          </a:xfrm>
        </p:spPr>
        <p:txBody>
          <a:bodyPr/>
          <a:lstStyle/>
          <a:p>
            <a:r>
              <a:rPr lang="en-US" dirty="0"/>
              <a:t>Named Calls</a:t>
            </a:r>
          </a:p>
        </p:txBody>
      </p:sp>
      <p:sp>
        <p:nvSpPr>
          <p:cNvPr id="8" name="Text Placeholder 7">
            <a:extLst>
              <a:ext uri="{FF2B5EF4-FFF2-40B4-BE49-F238E27FC236}">
                <a16:creationId xmlns:a16="http://schemas.microsoft.com/office/drawing/2014/main" id="{0AA1A464-6B5A-7356-6DEA-E12552DD3728}"/>
              </a:ext>
            </a:extLst>
          </p:cNvPr>
          <p:cNvSpPr>
            <a:spLocks noGrp="1"/>
          </p:cNvSpPr>
          <p:nvPr>
            <p:ph type="body" sz="quarter" idx="13"/>
          </p:nvPr>
        </p:nvSpPr>
        <p:spPr>
          <a:xfrm>
            <a:off x="608139" y="1173793"/>
            <a:ext cx="4876801" cy="710964"/>
          </a:xfrm>
        </p:spPr>
        <p:txBody>
          <a:bodyPr/>
          <a:lstStyle/>
          <a:p>
            <a:r>
              <a:rPr lang="en-US" dirty="0"/>
              <a:t>System Calls</a:t>
            </a:r>
          </a:p>
        </p:txBody>
      </p:sp>
      <p:sp>
        <p:nvSpPr>
          <p:cNvPr id="10" name="Text Placeholder 1">
            <a:extLst>
              <a:ext uri="{FF2B5EF4-FFF2-40B4-BE49-F238E27FC236}">
                <a16:creationId xmlns:a16="http://schemas.microsoft.com/office/drawing/2014/main" id="{E1671DA4-3FD9-65DA-2F47-3DCE049BE02D}"/>
              </a:ext>
            </a:extLst>
          </p:cNvPr>
          <p:cNvSpPr>
            <a:spLocks noGrp="1"/>
          </p:cNvSpPr>
          <p:nvPr>
            <p:ph type="body" sz="quarter" idx="15"/>
          </p:nvPr>
        </p:nvSpPr>
        <p:spPr>
          <a:xfrm>
            <a:off x="609600" y="2721114"/>
            <a:ext cx="5257800" cy="707886"/>
          </a:xfrm>
        </p:spPr>
        <p:txBody>
          <a:bodyPr/>
          <a:lstStyle/>
          <a:p>
            <a:pPr marL="230188" indent="-230188">
              <a:buClr>
                <a:schemeClr val="tx1"/>
              </a:buClr>
              <a:buSzPct val="140000"/>
              <a:buFont typeface="Arial" panose="020B0604020202020204" pitchFamily="34" charset="0"/>
              <a:buChar char="•"/>
            </a:pPr>
            <a:r>
              <a:rPr lang="en-US" dirty="0"/>
              <a:t>A system call involves a </a:t>
            </a:r>
            <a:r>
              <a:rPr lang="en-US" b="1" dirty="0">
                <a:solidFill>
                  <a:schemeClr val="tx1"/>
                </a:solidFill>
              </a:rPr>
              <a:t>context switch</a:t>
            </a:r>
            <a:r>
              <a:rPr lang="en-US" dirty="0"/>
              <a:t> into </a:t>
            </a:r>
            <a:r>
              <a:rPr lang="en-US" b="1" dirty="0">
                <a:solidFill>
                  <a:schemeClr val="tx1"/>
                </a:solidFill>
              </a:rPr>
              <a:t>kernel mode </a:t>
            </a:r>
            <a:r>
              <a:rPr lang="en-US" dirty="0"/>
              <a:t>for execution.</a:t>
            </a:r>
          </a:p>
        </p:txBody>
      </p:sp>
      <p:sp>
        <p:nvSpPr>
          <p:cNvPr id="11" name="Text Placeholder 1">
            <a:extLst>
              <a:ext uri="{FF2B5EF4-FFF2-40B4-BE49-F238E27FC236}">
                <a16:creationId xmlns:a16="http://schemas.microsoft.com/office/drawing/2014/main" id="{8EA464C3-CD5C-6CF2-3820-904C1A0D9DA5}"/>
              </a:ext>
            </a:extLst>
          </p:cNvPr>
          <p:cNvSpPr txBox="1">
            <a:spLocks/>
          </p:cNvSpPr>
          <p:nvPr/>
        </p:nvSpPr>
        <p:spPr>
          <a:xfrm>
            <a:off x="609600" y="4074510"/>
            <a:ext cx="5257800"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dirty="0"/>
              <a:t>Usually, there is a </a:t>
            </a:r>
            <a:r>
              <a:rPr lang="en-US" b="1" dirty="0">
                <a:solidFill>
                  <a:schemeClr val="tx1"/>
                </a:solidFill>
              </a:rPr>
              <a:t>system library entry point</a:t>
            </a:r>
            <a:r>
              <a:rPr lang="en-US" dirty="0"/>
              <a:t>. (</a:t>
            </a:r>
            <a:r>
              <a:rPr lang="en-US" dirty="0" err="1"/>
              <a:t>fread</a:t>
            </a:r>
            <a:r>
              <a:rPr lang="en-US" dirty="0"/>
              <a:t>, </a:t>
            </a:r>
            <a:r>
              <a:rPr lang="en-US" dirty="0" err="1"/>
              <a:t>fwrite</a:t>
            </a:r>
            <a:r>
              <a:rPr lang="en-US" dirty="0"/>
              <a:t>, …)</a:t>
            </a:r>
          </a:p>
        </p:txBody>
      </p:sp>
      <p:pic>
        <p:nvPicPr>
          <p:cNvPr id="4" name="Picture 3" descr="Light switch on green wall">
            <a:extLst>
              <a:ext uri="{FF2B5EF4-FFF2-40B4-BE49-F238E27FC236}">
                <a16:creationId xmlns:a16="http://schemas.microsoft.com/office/drawing/2014/main" id="{40E856FE-6EC0-0337-38F0-B9AEDBBE65BB}"/>
              </a:ext>
            </a:extLst>
          </p:cNvPr>
          <p:cNvPicPr>
            <a:picLocks noChangeAspect="1"/>
          </p:cNvPicPr>
          <p:nvPr/>
        </p:nvPicPr>
        <p:blipFill rotWithShape="1">
          <a:blip r:embed="rId3">
            <a:extLst>
              <a:ext uri="{28A0092B-C50C-407E-A947-70E740481C1C}">
                <a14:useLocalDpi xmlns:a14="http://schemas.microsoft.com/office/drawing/2010/main" val="0"/>
              </a:ext>
            </a:extLst>
          </a:blip>
          <a:srcRect l="45769"/>
          <a:stretch/>
        </p:blipFill>
        <p:spPr>
          <a:xfrm>
            <a:off x="6096000" y="0"/>
            <a:ext cx="6096000" cy="6858000"/>
          </a:xfrm>
          <a:prstGeom prst="rect">
            <a:avLst/>
          </a:prstGeom>
        </p:spPr>
      </p:pic>
      <p:sp>
        <p:nvSpPr>
          <p:cNvPr id="5" name="TextBox 4">
            <a:extLst>
              <a:ext uri="{FF2B5EF4-FFF2-40B4-BE49-F238E27FC236}">
                <a16:creationId xmlns:a16="http://schemas.microsoft.com/office/drawing/2014/main" id="{01B052F8-E31B-365D-9395-545C89FCADB2}"/>
              </a:ext>
            </a:extLst>
          </p:cNvPr>
          <p:cNvSpPr txBox="1"/>
          <p:nvPr/>
        </p:nvSpPr>
        <p:spPr>
          <a:xfrm>
            <a:off x="8452336" y="2372324"/>
            <a:ext cx="1944763" cy="523220"/>
          </a:xfrm>
          <a:prstGeom prst="rect">
            <a:avLst/>
          </a:prstGeom>
          <a:noFill/>
        </p:spPr>
        <p:txBody>
          <a:bodyPr wrap="none" rtlCol="0">
            <a:spAutoFit/>
          </a:bodyPr>
          <a:lstStyle/>
          <a:p>
            <a:r>
              <a:rPr lang="en-US" sz="2800" dirty="0">
                <a:solidFill>
                  <a:schemeClr val="accent4">
                    <a:lumMod val="75000"/>
                  </a:schemeClr>
                </a:solidFill>
              </a:rPr>
              <a:t>User mode</a:t>
            </a:r>
          </a:p>
        </p:txBody>
      </p:sp>
      <p:sp>
        <p:nvSpPr>
          <p:cNvPr id="6" name="TextBox 5">
            <a:extLst>
              <a:ext uri="{FF2B5EF4-FFF2-40B4-BE49-F238E27FC236}">
                <a16:creationId xmlns:a16="http://schemas.microsoft.com/office/drawing/2014/main" id="{9018122A-E12F-68EB-64B7-8219301558B2}"/>
              </a:ext>
            </a:extLst>
          </p:cNvPr>
          <p:cNvSpPr txBox="1"/>
          <p:nvPr/>
        </p:nvSpPr>
        <p:spPr>
          <a:xfrm>
            <a:off x="8312074" y="4615162"/>
            <a:ext cx="2225289" cy="523220"/>
          </a:xfrm>
          <a:prstGeom prst="rect">
            <a:avLst/>
          </a:prstGeom>
          <a:noFill/>
        </p:spPr>
        <p:txBody>
          <a:bodyPr wrap="none" rtlCol="0">
            <a:spAutoFit/>
          </a:bodyPr>
          <a:lstStyle/>
          <a:p>
            <a:r>
              <a:rPr lang="en-US" sz="2800" dirty="0">
                <a:solidFill>
                  <a:schemeClr val="accent4">
                    <a:lumMod val="75000"/>
                  </a:schemeClr>
                </a:solidFill>
              </a:rPr>
              <a:t>Kernel mode</a:t>
            </a:r>
          </a:p>
        </p:txBody>
      </p:sp>
      <p:cxnSp>
        <p:nvCxnSpPr>
          <p:cNvPr id="9" name="Connector: Curved 8">
            <a:extLst>
              <a:ext uri="{FF2B5EF4-FFF2-40B4-BE49-F238E27FC236}">
                <a16:creationId xmlns:a16="http://schemas.microsoft.com/office/drawing/2014/main" id="{7908EFF6-D194-AC37-4099-E8C8A2E926D7}"/>
              </a:ext>
            </a:extLst>
          </p:cNvPr>
          <p:cNvCxnSpPr/>
          <p:nvPr/>
        </p:nvCxnSpPr>
        <p:spPr>
          <a:xfrm rot="5400000">
            <a:off x="9542585" y="3751384"/>
            <a:ext cx="2250831" cy="12700"/>
          </a:xfrm>
          <a:prstGeom prst="curvedConnector3">
            <a:avLst>
              <a:gd name="adj1" fmla="val 49479"/>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1606905B-ED6B-8755-37F9-4A87E1D625B6}"/>
              </a:ext>
            </a:extLst>
          </p:cNvPr>
          <p:cNvSpPr txBox="1"/>
          <p:nvPr/>
        </p:nvSpPr>
        <p:spPr>
          <a:xfrm>
            <a:off x="10798638" y="3043458"/>
            <a:ext cx="1225015" cy="1384995"/>
          </a:xfrm>
          <a:prstGeom prst="rect">
            <a:avLst/>
          </a:prstGeom>
          <a:noFill/>
        </p:spPr>
        <p:txBody>
          <a:bodyPr wrap="none" rtlCol="0">
            <a:spAutoFit/>
          </a:bodyPr>
          <a:lstStyle/>
          <a:p>
            <a:r>
              <a:rPr lang="en-US" sz="2800" dirty="0">
                <a:solidFill>
                  <a:schemeClr val="accent4">
                    <a:lumMod val="75000"/>
                  </a:schemeClr>
                </a:solidFill>
              </a:rPr>
              <a:t>Trap </a:t>
            </a:r>
          </a:p>
          <a:p>
            <a:r>
              <a:rPr lang="en-US" sz="2800" dirty="0">
                <a:solidFill>
                  <a:schemeClr val="accent4">
                    <a:lumMod val="75000"/>
                  </a:schemeClr>
                </a:solidFill>
              </a:rPr>
              <a:t>to </a:t>
            </a:r>
          </a:p>
          <a:p>
            <a:r>
              <a:rPr lang="en-US" sz="2800" dirty="0">
                <a:solidFill>
                  <a:schemeClr val="accent4">
                    <a:lumMod val="75000"/>
                  </a:schemeClr>
                </a:solidFill>
              </a:rPr>
              <a:t>Kernel</a:t>
            </a:r>
          </a:p>
        </p:txBody>
      </p:sp>
    </p:spTree>
    <p:extLst>
      <p:ext uri="{BB962C8B-B14F-4D97-AF65-F5344CB8AC3E}">
        <p14:creationId xmlns:p14="http://schemas.microsoft.com/office/powerpoint/2010/main" val="367177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p:txBody>
          <a:bodyPr/>
          <a:lstStyle/>
          <a:p>
            <a:r>
              <a:rPr lang="en-US" dirty="0"/>
              <a:t>System Calls and System Library</a:t>
            </a:r>
          </a:p>
        </p:txBody>
      </p:sp>
      <p:sp>
        <p:nvSpPr>
          <p:cNvPr id="36" name="Text Placeholder 2">
            <a:extLst>
              <a:ext uri="{FF2B5EF4-FFF2-40B4-BE49-F238E27FC236}">
                <a16:creationId xmlns:a16="http://schemas.microsoft.com/office/drawing/2014/main" id="{5EC8E172-4ADB-39C7-3A31-A0D428849EF2}"/>
              </a:ext>
            </a:extLst>
          </p:cNvPr>
          <p:cNvSpPr txBox="1">
            <a:spLocks/>
          </p:cNvSpPr>
          <p:nvPr/>
        </p:nvSpPr>
        <p:spPr>
          <a:xfrm>
            <a:off x="1461616" y="1788489"/>
            <a:ext cx="1774619"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
                <a:schemeClr val="tx1"/>
              </a:buClr>
            </a:pPr>
            <a:r>
              <a:rPr lang="en-US" sz="2000" dirty="0"/>
              <a:t>User Space</a:t>
            </a:r>
          </a:p>
        </p:txBody>
      </p:sp>
      <p:sp>
        <p:nvSpPr>
          <p:cNvPr id="30" name="Rectangle 29">
            <a:extLst>
              <a:ext uri="{FF2B5EF4-FFF2-40B4-BE49-F238E27FC236}">
                <a16:creationId xmlns:a16="http://schemas.microsoft.com/office/drawing/2014/main" id="{507DB921-461E-E179-5581-2A7467361976}"/>
              </a:ext>
            </a:extLst>
          </p:cNvPr>
          <p:cNvSpPr/>
          <p:nvPr/>
        </p:nvSpPr>
        <p:spPr>
          <a:xfrm>
            <a:off x="977325" y="2228897"/>
            <a:ext cx="2743200" cy="609147"/>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User Program</a:t>
            </a:r>
          </a:p>
        </p:txBody>
      </p:sp>
      <p:sp>
        <p:nvSpPr>
          <p:cNvPr id="28" name="Rectangle 27">
            <a:extLst>
              <a:ext uri="{FF2B5EF4-FFF2-40B4-BE49-F238E27FC236}">
                <a16:creationId xmlns:a16="http://schemas.microsoft.com/office/drawing/2014/main" id="{4C8BEBAB-337C-F950-7DAB-716EE6BDD44A}"/>
              </a:ext>
            </a:extLst>
          </p:cNvPr>
          <p:cNvSpPr/>
          <p:nvPr/>
        </p:nvSpPr>
        <p:spPr>
          <a:xfrm>
            <a:off x="977325" y="2838045"/>
            <a:ext cx="2743200" cy="609147"/>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System Library</a:t>
            </a:r>
          </a:p>
        </p:txBody>
      </p:sp>
      <p:sp>
        <p:nvSpPr>
          <p:cNvPr id="37" name="Text Placeholder 2">
            <a:extLst>
              <a:ext uri="{FF2B5EF4-FFF2-40B4-BE49-F238E27FC236}">
                <a16:creationId xmlns:a16="http://schemas.microsoft.com/office/drawing/2014/main" id="{087E8278-DF97-A1EF-C671-F3E56F36FA54}"/>
              </a:ext>
              <a:ext uri="{C183D7F6-B498-43B3-948B-1728B52AA6E4}">
                <adec:decorative xmlns:adec="http://schemas.microsoft.com/office/drawing/2017/decorative" val="0"/>
              </a:ext>
            </a:extLst>
          </p:cNvPr>
          <p:cNvSpPr txBox="1">
            <a:spLocks/>
          </p:cNvSpPr>
          <p:nvPr/>
        </p:nvSpPr>
        <p:spPr>
          <a:xfrm>
            <a:off x="1461615" y="5635880"/>
            <a:ext cx="1774619"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sz="2000" dirty="0"/>
              <a:t>Kernel Space</a:t>
            </a:r>
          </a:p>
        </p:txBody>
      </p:sp>
      <p:sp>
        <p:nvSpPr>
          <p:cNvPr id="31" name="Rectangle 30">
            <a:extLst>
              <a:ext uri="{FF2B5EF4-FFF2-40B4-BE49-F238E27FC236}">
                <a16:creationId xmlns:a16="http://schemas.microsoft.com/office/drawing/2014/main" id="{8DA3B2A8-1113-13C8-692E-407B16871B6C}"/>
              </a:ext>
            </a:extLst>
          </p:cNvPr>
          <p:cNvSpPr/>
          <p:nvPr/>
        </p:nvSpPr>
        <p:spPr>
          <a:xfrm>
            <a:off x="977325" y="4336990"/>
            <a:ext cx="2743200" cy="609147"/>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OS Dispatcher</a:t>
            </a:r>
          </a:p>
        </p:txBody>
      </p:sp>
      <p:sp>
        <p:nvSpPr>
          <p:cNvPr id="32" name="Rectangle 31">
            <a:extLst>
              <a:ext uri="{FF2B5EF4-FFF2-40B4-BE49-F238E27FC236}">
                <a16:creationId xmlns:a16="http://schemas.microsoft.com/office/drawing/2014/main" id="{57AE7486-CAC0-030E-5C73-B1D5F65F77D0}"/>
              </a:ext>
            </a:extLst>
          </p:cNvPr>
          <p:cNvSpPr/>
          <p:nvPr/>
        </p:nvSpPr>
        <p:spPr>
          <a:xfrm>
            <a:off x="977325" y="4946137"/>
            <a:ext cx="2743200" cy="609147"/>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System Call Code</a:t>
            </a:r>
          </a:p>
        </p:txBody>
      </p:sp>
      <p:cxnSp>
        <p:nvCxnSpPr>
          <p:cNvPr id="39" name="Straight Arrow Connector 38">
            <a:extLst>
              <a:ext uri="{FF2B5EF4-FFF2-40B4-BE49-F238E27FC236}">
                <a16:creationId xmlns:a16="http://schemas.microsoft.com/office/drawing/2014/main" id="{C92645C5-ED0F-6286-8726-AC17D969B6E4}"/>
              </a:ext>
              <a:ext uri="{C183D7F6-B498-43B3-948B-1728B52AA6E4}">
                <adec:decorative xmlns:adec="http://schemas.microsoft.com/office/drawing/2017/decorative" val="1"/>
              </a:ext>
            </a:extLst>
          </p:cNvPr>
          <p:cNvCxnSpPr>
            <a:cxnSpLocks/>
          </p:cNvCxnSpPr>
          <p:nvPr/>
        </p:nvCxnSpPr>
        <p:spPr>
          <a:xfrm>
            <a:off x="3960113" y="2478878"/>
            <a:ext cx="0" cy="7183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25A490D-4F72-182D-31FE-FAD857C55B78}"/>
              </a:ext>
              <a:ext uri="{C183D7F6-B498-43B3-948B-1728B52AA6E4}">
                <adec:decorative xmlns:adec="http://schemas.microsoft.com/office/drawing/2017/decorative" val="1"/>
              </a:ext>
            </a:extLst>
          </p:cNvPr>
          <p:cNvCxnSpPr>
            <a:cxnSpLocks/>
          </p:cNvCxnSpPr>
          <p:nvPr/>
        </p:nvCxnSpPr>
        <p:spPr>
          <a:xfrm>
            <a:off x="3960113" y="3270250"/>
            <a:ext cx="0" cy="431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769D3E-C28E-6D5E-A26A-23EB79F4982F}"/>
              </a:ext>
              <a:ext uri="{C183D7F6-B498-43B3-948B-1728B52AA6E4}">
                <adec:decorative xmlns:adec="http://schemas.microsoft.com/office/drawing/2017/decorative" val="1"/>
              </a:ext>
            </a:extLst>
          </p:cNvPr>
          <p:cNvCxnSpPr>
            <a:cxnSpLocks/>
          </p:cNvCxnSpPr>
          <p:nvPr/>
        </p:nvCxnSpPr>
        <p:spPr>
          <a:xfrm>
            <a:off x="3960113" y="4092146"/>
            <a:ext cx="0" cy="4318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2E0DE9F-4E7D-0538-7964-4332EABDB44D}"/>
              </a:ext>
              <a:ext uri="{C183D7F6-B498-43B3-948B-1728B52AA6E4}">
                <adec:decorative xmlns:adec="http://schemas.microsoft.com/office/drawing/2017/decorative" val="1"/>
              </a:ext>
            </a:extLst>
          </p:cNvPr>
          <p:cNvCxnSpPr>
            <a:cxnSpLocks/>
          </p:cNvCxnSpPr>
          <p:nvPr/>
        </p:nvCxnSpPr>
        <p:spPr>
          <a:xfrm>
            <a:off x="3960113" y="4586971"/>
            <a:ext cx="0" cy="7183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096D49D-DF1E-B5D0-4C7C-A92D7E4644DE}"/>
              </a:ext>
              <a:ext uri="{C183D7F6-B498-43B3-948B-1728B52AA6E4}">
                <adec:decorative xmlns:adec="http://schemas.microsoft.com/office/drawing/2017/decorative" val="1"/>
              </a:ext>
            </a:extLst>
          </p:cNvPr>
          <p:cNvCxnSpPr>
            <a:cxnSpLocks/>
          </p:cNvCxnSpPr>
          <p:nvPr/>
        </p:nvCxnSpPr>
        <p:spPr>
          <a:xfrm flipV="1">
            <a:off x="778763" y="3270250"/>
            <a:ext cx="0" cy="20350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6A925ED-B65F-6C41-78C8-37A8C0FD377A}"/>
              </a:ext>
              <a:ext uri="{C183D7F6-B498-43B3-948B-1728B52AA6E4}">
                <adec:decorative xmlns:adec="http://schemas.microsoft.com/office/drawing/2017/decorative" val="1"/>
              </a:ext>
            </a:extLst>
          </p:cNvPr>
          <p:cNvCxnSpPr>
            <a:cxnSpLocks/>
          </p:cNvCxnSpPr>
          <p:nvPr/>
        </p:nvCxnSpPr>
        <p:spPr>
          <a:xfrm flipV="1">
            <a:off x="778763" y="2478878"/>
            <a:ext cx="0" cy="71833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 Placeholder 1">
            <a:extLst>
              <a:ext uri="{FF2B5EF4-FFF2-40B4-BE49-F238E27FC236}">
                <a16:creationId xmlns:a16="http://schemas.microsoft.com/office/drawing/2014/main" id="{0D120378-17AC-6B32-146C-45ED80233D8C}"/>
              </a:ext>
            </a:extLst>
          </p:cNvPr>
          <p:cNvSpPr txBox="1">
            <a:spLocks/>
          </p:cNvSpPr>
          <p:nvPr/>
        </p:nvSpPr>
        <p:spPr>
          <a:xfrm>
            <a:off x="4577792" y="1465323"/>
            <a:ext cx="6835445"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sz="1800" b="1" dirty="0">
                <a:solidFill>
                  <a:schemeClr val="tx1"/>
                </a:solidFill>
              </a:rPr>
              <a:t>The user program calls System Library.</a:t>
            </a:r>
            <a:br>
              <a:rPr lang="en-US" sz="1800" dirty="0"/>
            </a:br>
            <a:r>
              <a:rPr lang="en-US" sz="1800" dirty="0"/>
              <a:t>Similar to a procedure call</a:t>
            </a:r>
          </a:p>
        </p:txBody>
      </p:sp>
      <p:sp>
        <p:nvSpPr>
          <p:cNvPr id="45" name="Text Placeholder 1">
            <a:extLst>
              <a:ext uri="{FF2B5EF4-FFF2-40B4-BE49-F238E27FC236}">
                <a16:creationId xmlns:a16="http://schemas.microsoft.com/office/drawing/2014/main" id="{B27672AF-8D00-E840-2E47-A4472EE55479}"/>
              </a:ext>
            </a:extLst>
          </p:cNvPr>
          <p:cNvSpPr txBox="1">
            <a:spLocks/>
          </p:cNvSpPr>
          <p:nvPr/>
        </p:nvSpPr>
        <p:spPr>
          <a:xfrm>
            <a:off x="4577792" y="2229523"/>
            <a:ext cx="6835445" cy="1200329"/>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sz="1800" b="1" dirty="0">
                <a:solidFill>
                  <a:schemeClr val="tx1"/>
                </a:solidFill>
              </a:rPr>
              <a:t>Inside the System Library Routines, the System Call is actually made.</a:t>
            </a:r>
            <a:br>
              <a:rPr lang="en-US" sz="1800" dirty="0"/>
            </a:br>
            <a:r>
              <a:rPr lang="en-US" sz="1800" dirty="0"/>
              <a:t>Parameters and System call numbers are stored by the System Library Routine at specific spaces.</a:t>
            </a:r>
          </a:p>
        </p:txBody>
      </p:sp>
      <p:sp>
        <p:nvSpPr>
          <p:cNvPr id="46" name="Text Placeholder 1">
            <a:extLst>
              <a:ext uri="{FF2B5EF4-FFF2-40B4-BE49-F238E27FC236}">
                <a16:creationId xmlns:a16="http://schemas.microsoft.com/office/drawing/2014/main" id="{AFB4EA84-5179-A2DE-C168-C54B01CDCCE7}"/>
              </a:ext>
            </a:extLst>
          </p:cNvPr>
          <p:cNvSpPr txBox="1">
            <a:spLocks/>
          </p:cNvSpPr>
          <p:nvPr/>
        </p:nvSpPr>
        <p:spPr>
          <a:xfrm>
            <a:off x="4577792" y="3547721"/>
            <a:ext cx="6835445" cy="64633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sz="1800" b="1" dirty="0">
                <a:solidFill>
                  <a:schemeClr val="tx1"/>
                </a:solidFill>
              </a:rPr>
              <a:t>TRAP to Kernel</a:t>
            </a:r>
            <a:br>
              <a:rPr lang="en-US" sz="1800" dirty="0"/>
            </a:br>
            <a:r>
              <a:rPr lang="en-US" sz="1800" dirty="0"/>
              <a:t>Context Switch (from user mode to kernel mode)</a:t>
            </a:r>
          </a:p>
        </p:txBody>
      </p:sp>
      <p:sp>
        <p:nvSpPr>
          <p:cNvPr id="34" name="Text Placeholder 2">
            <a:extLst>
              <a:ext uri="{FF2B5EF4-FFF2-40B4-BE49-F238E27FC236}">
                <a16:creationId xmlns:a16="http://schemas.microsoft.com/office/drawing/2014/main" id="{40E2EF41-9871-4C96-F925-3F0C73E1D934}"/>
              </a:ext>
            </a:extLst>
          </p:cNvPr>
          <p:cNvSpPr txBox="1">
            <a:spLocks/>
          </p:cNvSpPr>
          <p:nvPr/>
        </p:nvSpPr>
        <p:spPr>
          <a:xfrm>
            <a:off x="3541571" y="3692036"/>
            <a:ext cx="837084"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
                <a:schemeClr val="tx1"/>
              </a:buClr>
            </a:pPr>
            <a:r>
              <a:rPr lang="en-US" sz="2000" b="1" dirty="0">
                <a:solidFill>
                  <a:schemeClr val="tx1"/>
                </a:solidFill>
              </a:rPr>
              <a:t>Trap</a:t>
            </a:r>
          </a:p>
        </p:txBody>
      </p:sp>
      <p:sp>
        <p:nvSpPr>
          <p:cNvPr id="47" name="Text Placeholder 1">
            <a:extLst>
              <a:ext uri="{FF2B5EF4-FFF2-40B4-BE49-F238E27FC236}">
                <a16:creationId xmlns:a16="http://schemas.microsoft.com/office/drawing/2014/main" id="{7DBF1F2F-594A-0E63-72C6-6B3B36645480}"/>
              </a:ext>
            </a:extLst>
          </p:cNvPr>
          <p:cNvSpPr txBox="1">
            <a:spLocks/>
          </p:cNvSpPr>
          <p:nvPr/>
        </p:nvSpPr>
        <p:spPr>
          <a:xfrm>
            <a:off x="4577792" y="4311921"/>
            <a:ext cx="6835445" cy="92333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sz="1800" b="1" dirty="0">
                <a:solidFill>
                  <a:schemeClr val="tx1"/>
                </a:solidFill>
              </a:rPr>
              <a:t>Kernel dispatcher reads a </a:t>
            </a:r>
            <a:r>
              <a:rPr lang="en-US" sz="1800" b="1" dirty="0" err="1">
                <a:solidFill>
                  <a:schemeClr val="tx1"/>
                </a:solidFill>
              </a:rPr>
              <a:t>SysCall</a:t>
            </a:r>
            <a:r>
              <a:rPr lang="en-US" sz="1800" b="1" dirty="0">
                <a:solidFill>
                  <a:schemeClr val="tx1"/>
                </a:solidFill>
              </a:rPr>
              <a:t> number</a:t>
            </a:r>
            <a:br>
              <a:rPr lang="en-US" sz="1800" dirty="0"/>
            </a:br>
            <a:r>
              <a:rPr lang="en-US" sz="1800" dirty="0"/>
              <a:t>Looks up vector table, and makes internal call to code that carries out the system call</a:t>
            </a:r>
          </a:p>
        </p:txBody>
      </p:sp>
      <p:sp>
        <p:nvSpPr>
          <p:cNvPr id="48" name="Text Placeholder 1">
            <a:extLst>
              <a:ext uri="{FF2B5EF4-FFF2-40B4-BE49-F238E27FC236}">
                <a16:creationId xmlns:a16="http://schemas.microsoft.com/office/drawing/2014/main" id="{3072489B-8131-241C-E8A7-22BA288BA421}"/>
              </a:ext>
            </a:extLst>
          </p:cNvPr>
          <p:cNvSpPr txBox="1">
            <a:spLocks/>
          </p:cNvSpPr>
          <p:nvPr/>
        </p:nvSpPr>
        <p:spPr>
          <a:xfrm>
            <a:off x="4577792" y="5353120"/>
            <a:ext cx="6835445" cy="36933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sz="1800" b="1" dirty="0">
                <a:solidFill>
                  <a:schemeClr val="tx1"/>
                </a:solidFill>
              </a:rPr>
              <a:t>System Returns to Library</a:t>
            </a:r>
          </a:p>
        </p:txBody>
      </p:sp>
      <p:sp>
        <p:nvSpPr>
          <p:cNvPr id="49" name="Text Placeholder 1">
            <a:extLst>
              <a:ext uri="{FF2B5EF4-FFF2-40B4-BE49-F238E27FC236}">
                <a16:creationId xmlns:a16="http://schemas.microsoft.com/office/drawing/2014/main" id="{FAE82710-B4DF-EAAB-25B1-16B6E2C53054}"/>
              </a:ext>
            </a:extLst>
          </p:cNvPr>
          <p:cNvSpPr txBox="1">
            <a:spLocks/>
          </p:cNvSpPr>
          <p:nvPr/>
        </p:nvSpPr>
        <p:spPr>
          <a:xfrm>
            <a:off x="4577792" y="5840319"/>
            <a:ext cx="6835445" cy="36933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230188">
              <a:buClr>
                <a:schemeClr val="tx1"/>
              </a:buClr>
              <a:buSzPct val="140000"/>
              <a:buFont typeface="Arial" panose="020B0604020202020204" pitchFamily="34" charset="0"/>
              <a:buChar char="•"/>
            </a:pPr>
            <a:r>
              <a:rPr lang="en-US" sz="1800" b="1" dirty="0">
                <a:solidFill>
                  <a:schemeClr val="tx1"/>
                </a:solidFill>
              </a:rPr>
              <a:t>Library routine returns to user Program</a:t>
            </a:r>
          </a:p>
        </p:txBody>
      </p:sp>
    </p:spTree>
    <p:extLst>
      <p:ext uri="{BB962C8B-B14F-4D97-AF65-F5344CB8AC3E}">
        <p14:creationId xmlns:p14="http://schemas.microsoft.com/office/powerpoint/2010/main" val="28443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22" presetClass="entr" presetSubtype="1"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750"/>
                                        <p:tgtEl>
                                          <p:spTgt spid="33"/>
                                        </p:tgtEl>
                                      </p:cBhvr>
                                    </p:animEffect>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50"/>
                                        <p:tgtEl>
                                          <p:spTgt spid="34"/>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75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7"/>
                                        </p:tgtEl>
                                        <p:attrNameLst>
                                          <p:attrName>style.visibility</p:attrName>
                                        </p:attrNameLst>
                                      </p:cBhvr>
                                      <p:to>
                                        <p:strVal val="visible"/>
                                      </p:to>
                                    </p:set>
                                  </p:childTnLst>
                                </p:cTn>
                              </p:par>
                              <p:par>
                                <p:cTn id="26" presetID="22" presetClass="entr" presetSubtype="1"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up)">
                                      <p:cBhvr>
                                        <p:cTn id="28" dur="75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22" presetClass="entr" presetSubtype="4"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75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childTnLst>
                                </p:cTn>
                              </p:par>
                              <p:par>
                                <p:cTn id="40" presetID="22" presetClass="entr" presetSubtype="4"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down)">
                                      <p:cBhvr>
                                        <p:cTn id="42"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34"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p:txBody>
          <a:bodyPr/>
          <a:lstStyle/>
          <a:p>
            <a:r>
              <a:rPr lang="en-US" dirty="0"/>
              <a:t>Example System Call: </a:t>
            </a:r>
            <a:r>
              <a:rPr lang="en-US" dirty="0">
                <a:latin typeface="Consolas" panose="020B0609020204030204" pitchFamily="49" charset="0"/>
              </a:rPr>
              <a:t>howdy() </a:t>
            </a:r>
            <a:r>
              <a:rPr lang="en-US" dirty="0"/>
              <a:t>Calls </a:t>
            </a:r>
            <a:r>
              <a:rPr lang="en-US" dirty="0" err="1">
                <a:latin typeface="Consolas" panose="020B0609020204030204" pitchFamily="49" charset="0"/>
              </a:rPr>
              <a:t>printf</a:t>
            </a:r>
            <a:endParaRPr lang="en-US" dirty="0">
              <a:latin typeface="Consolas" panose="020B0609020204030204" pitchFamily="49" charset="0"/>
            </a:endParaRPr>
          </a:p>
        </p:txBody>
      </p:sp>
      <p:cxnSp>
        <p:nvCxnSpPr>
          <p:cNvPr id="27" name="Straight Arrow Connector 26">
            <a:extLst>
              <a:ext uri="{FF2B5EF4-FFF2-40B4-BE49-F238E27FC236}">
                <a16:creationId xmlns:a16="http://schemas.microsoft.com/office/drawing/2014/main" id="{D55013D1-76A9-287B-11A9-28473146EA87}"/>
              </a:ext>
              <a:ext uri="{C183D7F6-B498-43B3-948B-1728B52AA6E4}">
                <adec:decorative xmlns:adec="http://schemas.microsoft.com/office/drawing/2017/decorative" val="1"/>
              </a:ext>
            </a:extLst>
          </p:cNvPr>
          <p:cNvCxnSpPr>
            <a:cxnSpLocks/>
            <a:stCxn id="28" idx="2"/>
            <a:endCxn id="22" idx="0"/>
          </p:cNvCxnSpPr>
          <p:nvPr/>
        </p:nvCxnSpPr>
        <p:spPr>
          <a:xfrm>
            <a:off x="3622408" y="3240411"/>
            <a:ext cx="0" cy="297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E1BF6F7-933D-7D38-A00D-3894CE75DD55}"/>
              </a:ext>
              <a:ext uri="{C183D7F6-B498-43B3-948B-1728B52AA6E4}">
                <adec:decorative xmlns:adec="http://schemas.microsoft.com/office/drawing/2017/decorative" val="1"/>
              </a:ext>
            </a:extLst>
          </p:cNvPr>
          <p:cNvCxnSpPr>
            <a:stCxn id="30" idx="2"/>
            <a:endCxn id="28" idx="0"/>
          </p:cNvCxnSpPr>
          <p:nvPr/>
        </p:nvCxnSpPr>
        <p:spPr>
          <a:xfrm>
            <a:off x="3622408" y="2115610"/>
            <a:ext cx="0" cy="297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ECCFBAD-2C7A-B552-4EBF-BAC28F87B094}"/>
              </a:ext>
              <a:ext uri="{C183D7F6-B498-43B3-948B-1728B52AA6E4}">
                <adec:decorative xmlns:adec="http://schemas.microsoft.com/office/drawing/2017/decorative" val="1"/>
              </a:ext>
            </a:extLst>
          </p:cNvPr>
          <p:cNvCxnSpPr>
            <a:cxnSpLocks/>
            <a:stCxn id="22" idx="2"/>
            <a:endCxn id="31" idx="0"/>
          </p:cNvCxnSpPr>
          <p:nvPr/>
        </p:nvCxnSpPr>
        <p:spPr>
          <a:xfrm>
            <a:off x="3622408" y="4057464"/>
            <a:ext cx="0" cy="2973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D2A60B6-5A43-A403-BB0A-CD9E885FA1A3}"/>
              </a:ext>
              <a:ext uri="{C183D7F6-B498-43B3-948B-1728B52AA6E4}">
                <adec:decorative xmlns:adec="http://schemas.microsoft.com/office/drawing/2017/decorative" val="1"/>
              </a:ext>
            </a:extLst>
          </p:cNvPr>
          <p:cNvCxnSpPr>
            <a:cxnSpLocks/>
            <a:stCxn id="31" idx="2"/>
            <a:endCxn id="32" idx="0"/>
          </p:cNvCxnSpPr>
          <p:nvPr/>
        </p:nvCxnSpPr>
        <p:spPr>
          <a:xfrm>
            <a:off x="3622408" y="5182265"/>
            <a:ext cx="0" cy="297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F0BFEDA9-22AE-EC81-2646-DF9C7BD94E1D}"/>
              </a:ext>
              <a:ext uri="{C183D7F6-B498-43B3-948B-1728B52AA6E4}">
                <adec:decorative xmlns:adec="http://schemas.microsoft.com/office/drawing/2017/decorative" val="1"/>
              </a:ext>
            </a:extLst>
          </p:cNvPr>
          <p:cNvCxnSpPr>
            <a:stCxn id="32" idx="3"/>
            <a:endCxn id="28" idx="3"/>
          </p:cNvCxnSpPr>
          <p:nvPr/>
        </p:nvCxnSpPr>
        <p:spPr>
          <a:xfrm flipV="1">
            <a:off x="5362883" y="2826694"/>
            <a:ext cx="12700" cy="3066654"/>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509901F2-B3A7-AAA9-6AE4-D93C881389E9}"/>
              </a:ext>
              <a:ext uri="{C183D7F6-B498-43B3-948B-1728B52AA6E4}">
                <adec:decorative xmlns:adec="http://schemas.microsoft.com/office/drawing/2017/decorative" val="1"/>
              </a:ext>
            </a:extLst>
          </p:cNvPr>
          <p:cNvCxnSpPr>
            <a:cxnSpLocks/>
            <a:stCxn id="28" idx="3"/>
            <a:endCxn id="30" idx="3"/>
          </p:cNvCxnSpPr>
          <p:nvPr/>
        </p:nvCxnSpPr>
        <p:spPr>
          <a:xfrm flipV="1">
            <a:off x="5362883" y="1701893"/>
            <a:ext cx="12700" cy="112480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07DB921-461E-E179-5581-2A7467361976}"/>
              </a:ext>
            </a:extLst>
          </p:cNvPr>
          <p:cNvSpPr/>
          <p:nvPr/>
        </p:nvSpPr>
        <p:spPr>
          <a:xfrm>
            <a:off x="1881933" y="1288176"/>
            <a:ext cx="3480950" cy="827434"/>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User Program</a:t>
            </a:r>
          </a:p>
        </p:txBody>
      </p:sp>
      <p:sp>
        <p:nvSpPr>
          <p:cNvPr id="23" name="Rectangle 22">
            <a:extLst>
              <a:ext uri="{FF2B5EF4-FFF2-40B4-BE49-F238E27FC236}">
                <a16:creationId xmlns:a16="http://schemas.microsoft.com/office/drawing/2014/main" id="{BAE1D60D-8F39-CDB0-77D3-209302F171F6}"/>
              </a:ext>
            </a:extLst>
          </p:cNvPr>
          <p:cNvSpPr/>
          <p:nvPr/>
        </p:nvSpPr>
        <p:spPr>
          <a:xfrm rot="16200000">
            <a:off x="304682" y="1850577"/>
            <a:ext cx="1952235" cy="82743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User Space</a:t>
            </a:r>
          </a:p>
        </p:txBody>
      </p:sp>
      <p:sp>
        <p:nvSpPr>
          <p:cNvPr id="28" name="Rectangle 27">
            <a:extLst>
              <a:ext uri="{FF2B5EF4-FFF2-40B4-BE49-F238E27FC236}">
                <a16:creationId xmlns:a16="http://schemas.microsoft.com/office/drawing/2014/main" id="{4C8BEBAB-337C-F950-7DAB-716EE6BDD44A}"/>
              </a:ext>
            </a:extLst>
          </p:cNvPr>
          <p:cNvSpPr/>
          <p:nvPr/>
        </p:nvSpPr>
        <p:spPr>
          <a:xfrm>
            <a:off x="1881933" y="2412977"/>
            <a:ext cx="3480950" cy="827434"/>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System Library</a:t>
            </a:r>
          </a:p>
        </p:txBody>
      </p:sp>
      <p:sp>
        <p:nvSpPr>
          <p:cNvPr id="22" name="Rectangle 21">
            <a:extLst>
              <a:ext uri="{FF2B5EF4-FFF2-40B4-BE49-F238E27FC236}">
                <a16:creationId xmlns:a16="http://schemas.microsoft.com/office/drawing/2014/main" id="{F8D3B5D8-295E-A8BF-C359-10E35B4C6B38}"/>
              </a:ext>
            </a:extLst>
          </p:cNvPr>
          <p:cNvSpPr/>
          <p:nvPr/>
        </p:nvSpPr>
        <p:spPr>
          <a:xfrm>
            <a:off x="1881933" y="3537778"/>
            <a:ext cx="3480950" cy="519686"/>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Invoke Trap</a:t>
            </a:r>
          </a:p>
        </p:txBody>
      </p:sp>
      <p:sp>
        <p:nvSpPr>
          <p:cNvPr id="24" name="Rectangle 23">
            <a:extLst>
              <a:ext uri="{FF2B5EF4-FFF2-40B4-BE49-F238E27FC236}">
                <a16:creationId xmlns:a16="http://schemas.microsoft.com/office/drawing/2014/main" id="{1C4F5894-FB19-67F3-7EE8-E76AE178795D}"/>
              </a:ext>
            </a:extLst>
          </p:cNvPr>
          <p:cNvSpPr/>
          <p:nvPr/>
        </p:nvSpPr>
        <p:spPr>
          <a:xfrm rot="16200000">
            <a:off x="304682" y="4917232"/>
            <a:ext cx="1952235" cy="82743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Kernel Space</a:t>
            </a:r>
          </a:p>
        </p:txBody>
      </p:sp>
      <p:sp>
        <p:nvSpPr>
          <p:cNvPr id="31" name="Rectangle 30">
            <a:extLst>
              <a:ext uri="{FF2B5EF4-FFF2-40B4-BE49-F238E27FC236}">
                <a16:creationId xmlns:a16="http://schemas.microsoft.com/office/drawing/2014/main" id="{8DA3B2A8-1113-13C8-692E-407B16871B6C}"/>
              </a:ext>
            </a:extLst>
          </p:cNvPr>
          <p:cNvSpPr/>
          <p:nvPr/>
        </p:nvSpPr>
        <p:spPr>
          <a:xfrm>
            <a:off x="1881933" y="4354831"/>
            <a:ext cx="3480950" cy="827434"/>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System Call Dispatcher (Address from SPR)</a:t>
            </a:r>
          </a:p>
        </p:txBody>
      </p:sp>
      <p:sp>
        <p:nvSpPr>
          <p:cNvPr id="32" name="Rectangle 31">
            <a:extLst>
              <a:ext uri="{FF2B5EF4-FFF2-40B4-BE49-F238E27FC236}">
                <a16:creationId xmlns:a16="http://schemas.microsoft.com/office/drawing/2014/main" id="{57AE7486-CAC0-030E-5C73-B1D5F65F77D0}"/>
              </a:ext>
            </a:extLst>
          </p:cNvPr>
          <p:cNvSpPr/>
          <p:nvPr/>
        </p:nvSpPr>
        <p:spPr>
          <a:xfrm>
            <a:off x="1881933" y="5479631"/>
            <a:ext cx="3480950" cy="827434"/>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System Call Kernel Code (Address from </a:t>
            </a:r>
            <a:r>
              <a:rPr lang="en-US" sz="2000" dirty="0" err="1">
                <a:solidFill>
                  <a:sysClr val="windowText" lastClr="000000"/>
                </a:solidFill>
              </a:rPr>
              <a:t>Syscall</a:t>
            </a:r>
            <a:r>
              <a:rPr lang="en-US" sz="2000" dirty="0">
                <a:solidFill>
                  <a:sysClr val="windowText" lastClr="000000"/>
                </a:solidFill>
              </a:rPr>
              <a:t> Table)</a:t>
            </a:r>
          </a:p>
        </p:txBody>
      </p:sp>
      <p:sp>
        <p:nvSpPr>
          <p:cNvPr id="51" name="Rectangle 50">
            <a:extLst>
              <a:ext uri="{FF2B5EF4-FFF2-40B4-BE49-F238E27FC236}">
                <a16:creationId xmlns:a16="http://schemas.microsoft.com/office/drawing/2014/main" id="{9EA98112-25E8-BDBA-CC5F-77570D03C9C2}"/>
              </a:ext>
            </a:extLst>
          </p:cNvPr>
          <p:cNvSpPr/>
          <p:nvPr/>
        </p:nvSpPr>
        <p:spPr>
          <a:xfrm>
            <a:off x="6324600" y="1288176"/>
            <a:ext cx="4873318" cy="956265"/>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400" dirty="0">
                <a:solidFill>
                  <a:schemeClr val="bg1"/>
                </a:solidFill>
                <a:latin typeface="Consolas" panose="020B0609020204030204" pitchFamily="49" charset="0"/>
              </a:rPr>
              <a:t>int howdy()</a:t>
            </a:r>
          </a:p>
          <a:p>
            <a:pPr marL="0" indent="0" defTabSz="457200">
              <a:lnSpc>
                <a:spcPct val="100000"/>
              </a:lnSpc>
              <a:spcBef>
                <a:spcPts val="0"/>
              </a:spcBef>
              <a:buNone/>
            </a:pPr>
            <a:r>
              <a:rPr lang="en-US" sz="1400" dirty="0">
                <a:solidFill>
                  <a:schemeClr val="bg1"/>
                </a:solidFill>
                <a:latin typeface="Consolas" panose="020B0609020204030204" pitchFamily="49" charset="0"/>
              </a:rPr>
              <a:t>{</a:t>
            </a:r>
          </a:p>
          <a:p>
            <a:pPr defTabSz="457200"/>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printf</a:t>
            </a:r>
            <a:r>
              <a:rPr lang="en-US" sz="1400" dirty="0">
                <a:solidFill>
                  <a:schemeClr val="bg1"/>
                </a:solidFill>
                <a:latin typeface="Consolas" panose="020B0609020204030204" pitchFamily="49" charset="0"/>
              </a:rPr>
              <a:t>(</a:t>
            </a:r>
            <a:r>
              <a:rPr lang="en-US" sz="1400" dirty="0">
                <a:solidFill>
                  <a:schemeClr val="bg1"/>
                </a:solidFill>
                <a:latin typeface="Calibri" panose="020F0502020204030204" pitchFamily="34" charset="0"/>
                <a:cs typeface="Calibri" panose="020F0502020204030204" pitchFamily="34" charset="0"/>
              </a:rPr>
              <a:t>"</a:t>
            </a:r>
            <a:r>
              <a:rPr lang="en-US" sz="1400" dirty="0">
                <a:solidFill>
                  <a:schemeClr val="bg1"/>
                </a:solidFill>
                <a:latin typeface="Consolas" panose="020B0609020204030204" pitchFamily="49" charset="0"/>
              </a:rPr>
              <a:t>Howdy </a:t>
            </a:r>
            <a:r>
              <a:rPr lang="en-US" sz="1400" dirty="0" err="1">
                <a:solidFill>
                  <a:schemeClr val="bg1"/>
                </a:solidFill>
                <a:latin typeface="Consolas" panose="020B0609020204030204" pitchFamily="49" charset="0"/>
              </a:rPr>
              <a:t>howdy</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howdy</a:t>
            </a:r>
            <a:r>
              <a:rPr lang="en-US" sz="1400" dirty="0">
                <a:solidFill>
                  <a:schemeClr val="bg1"/>
                </a:solidFill>
                <a:latin typeface="Consolas" panose="020B0609020204030204" pitchFamily="49" charset="0"/>
              </a:rPr>
              <a:t>.</a:t>
            </a:r>
            <a:r>
              <a:rPr lang="en-US" sz="1400" dirty="0">
                <a:solidFill>
                  <a:schemeClr val="bg1"/>
                </a:solidFill>
                <a:latin typeface="Calibri" panose="020F0502020204030204" pitchFamily="34" charset="0"/>
                <a:cs typeface="Calibri" panose="020F0502020204030204" pitchFamily="34" charset="0"/>
              </a:rPr>
              <a:t> </a:t>
            </a:r>
            <a:r>
              <a:rPr lang="en-US" sz="1400">
                <a:solidFill>
                  <a:schemeClr val="bg1"/>
                </a:solidFill>
                <a:latin typeface="Calibri" panose="020F0502020204030204" pitchFamily="34" charset="0"/>
                <a:cs typeface="Calibri" panose="020F0502020204030204" pitchFamily="34" charset="0"/>
              </a:rPr>
              <a:t>")</a:t>
            </a:r>
            <a:r>
              <a:rPr lang="en-US" sz="1400">
                <a:solidFill>
                  <a:schemeClr val="bg1"/>
                </a:solidFill>
                <a:latin typeface="Consolas" panose="020B0609020204030204" pitchFamily="49" charset="0"/>
              </a:rPr>
              <a:t>;</a:t>
            </a:r>
            <a:endParaRPr lang="en-US" sz="1400" dirty="0">
              <a:solidFill>
                <a:schemeClr val="bg1"/>
              </a:solidFill>
              <a:latin typeface="Consolas" panose="020B0609020204030204" pitchFamily="49" charset="0"/>
            </a:endParaRPr>
          </a:p>
          <a:p>
            <a:pPr marL="0" indent="0" defTabSz="457200">
              <a:lnSpc>
                <a:spcPct val="100000"/>
              </a:lnSpc>
              <a:spcBef>
                <a:spcPts val="0"/>
              </a:spcBef>
              <a:buNone/>
            </a:pPr>
            <a:r>
              <a:rPr lang="en-US" sz="1400" dirty="0">
                <a:solidFill>
                  <a:schemeClr val="bg1"/>
                </a:solidFill>
                <a:latin typeface="Consolas" panose="020B0609020204030204" pitchFamily="49" charset="0"/>
              </a:rPr>
              <a:t>}</a:t>
            </a:r>
          </a:p>
        </p:txBody>
      </p:sp>
      <p:sp>
        <p:nvSpPr>
          <p:cNvPr id="52" name="Rectangle 51">
            <a:extLst>
              <a:ext uri="{FF2B5EF4-FFF2-40B4-BE49-F238E27FC236}">
                <a16:creationId xmlns:a16="http://schemas.microsoft.com/office/drawing/2014/main" id="{9354471A-3542-DE8A-0918-D60D372E32A4}"/>
              </a:ext>
            </a:extLst>
          </p:cNvPr>
          <p:cNvSpPr/>
          <p:nvPr/>
        </p:nvSpPr>
        <p:spPr>
          <a:xfrm>
            <a:off x="6324600" y="2412977"/>
            <a:ext cx="4873318" cy="1473223"/>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400" dirty="0">
                <a:solidFill>
                  <a:schemeClr val="bg1"/>
                </a:solidFill>
                <a:latin typeface="Consolas" panose="020B0609020204030204" pitchFamily="49" charset="0"/>
              </a:rPr>
              <a:t>int </a:t>
            </a:r>
            <a:r>
              <a:rPr lang="en-US" sz="1400" dirty="0" err="1">
                <a:solidFill>
                  <a:schemeClr val="bg1"/>
                </a:solidFill>
                <a:latin typeface="Consolas" panose="020B0609020204030204" pitchFamily="49" charset="0"/>
              </a:rPr>
              <a:t>printf</a:t>
            </a:r>
            <a:r>
              <a:rPr lang="en-US" sz="1400" dirty="0">
                <a:solidFill>
                  <a:schemeClr val="bg1"/>
                </a:solidFill>
                <a:latin typeface="Consolas" panose="020B0609020204030204" pitchFamily="49" charset="0"/>
              </a:rPr>
              <a:t>(const char * format, ...);</a:t>
            </a:r>
          </a:p>
          <a:p>
            <a:pPr marL="0" indent="0" defTabSz="457200">
              <a:lnSpc>
                <a:spcPct val="100000"/>
              </a:lnSpc>
              <a:spcBef>
                <a:spcPts val="0"/>
              </a:spcBef>
              <a:buNone/>
            </a:pPr>
            <a:r>
              <a:rPr lang="en-US" sz="1400" dirty="0">
                <a:solidFill>
                  <a:schemeClr val="bg1"/>
                </a:solidFill>
                <a:latin typeface="Consolas" panose="020B0609020204030204" pitchFamily="49" charset="0"/>
              </a:rPr>
              <a:t>{</a:t>
            </a:r>
          </a:p>
          <a:p>
            <a:pPr defTabSz="457200"/>
            <a:r>
              <a:rPr lang="en-US" sz="1400" dirty="0">
                <a:solidFill>
                  <a:schemeClr val="bg1"/>
                </a:solidFill>
                <a:latin typeface="Consolas" panose="020B0609020204030204" pitchFamily="49" charset="0"/>
              </a:rPr>
              <a:t>	…</a:t>
            </a:r>
          </a:p>
          <a:p>
            <a:pPr defTabSz="457200"/>
            <a:r>
              <a:rPr lang="en-US" sz="1400" dirty="0">
                <a:solidFill>
                  <a:schemeClr val="bg1"/>
                </a:solidFill>
                <a:latin typeface="Consolas" panose="020B0609020204030204" pitchFamily="49" charset="0"/>
              </a:rPr>
              <a:t>	// Setup registers / invoke trap</a:t>
            </a:r>
          </a:p>
          <a:p>
            <a:pPr defTabSz="457200"/>
            <a:r>
              <a:rPr lang="en-US" sz="1400" dirty="0">
                <a:solidFill>
                  <a:schemeClr val="bg1"/>
                </a:solidFill>
                <a:latin typeface="Consolas" panose="020B0609020204030204" pitchFamily="49" charset="0"/>
              </a:rPr>
              <a:t>	…</a:t>
            </a:r>
          </a:p>
          <a:p>
            <a:pPr marL="0" indent="0" defTabSz="457200">
              <a:lnSpc>
                <a:spcPct val="100000"/>
              </a:lnSpc>
              <a:spcBef>
                <a:spcPts val="0"/>
              </a:spcBef>
              <a:buNone/>
            </a:pPr>
            <a:r>
              <a:rPr lang="en-US" sz="1400" dirty="0">
                <a:solidFill>
                  <a:schemeClr val="bg1"/>
                </a:solidFill>
                <a:latin typeface="Consolas" panose="020B0609020204030204" pitchFamily="49" charset="0"/>
              </a:rPr>
              <a:t>}</a:t>
            </a:r>
          </a:p>
        </p:txBody>
      </p:sp>
      <p:sp>
        <p:nvSpPr>
          <p:cNvPr id="53" name="Rectangle 52">
            <a:extLst>
              <a:ext uri="{FF2B5EF4-FFF2-40B4-BE49-F238E27FC236}">
                <a16:creationId xmlns:a16="http://schemas.microsoft.com/office/drawing/2014/main" id="{DE8C7C61-7A8E-708B-515F-FAB475FFAC39}"/>
              </a:ext>
            </a:extLst>
          </p:cNvPr>
          <p:cNvSpPr/>
          <p:nvPr/>
        </p:nvSpPr>
        <p:spPr>
          <a:xfrm>
            <a:off x="6324600" y="4354831"/>
            <a:ext cx="4873318" cy="857766"/>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400" dirty="0">
                <a:solidFill>
                  <a:schemeClr val="bg1"/>
                </a:solidFill>
                <a:latin typeface="Consolas" panose="020B0609020204030204" pitchFamily="49" charset="0"/>
              </a:rPr>
              <a:t>dispatcher:</a:t>
            </a:r>
          </a:p>
          <a:p>
            <a:pPr marL="0" indent="0" defTabSz="457200">
              <a:lnSpc>
                <a:spcPct val="100000"/>
              </a:lnSpc>
              <a:spcBef>
                <a:spcPts val="0"/>
              </a:spcBef>
              <a:buNone/>
            </a:pPr>
            <a:r>
              <a:rPr lang="en-US" sz="1400" dirty="0">
                <a:solidFill>
                  <a:schemeClr val="bg1"/>
                </a:solidFill>
                <a:latin typeface="Consolas" panose="020B0609020204030204" pitchFamily="49" charset="0"/>
              </a:rPr>
              <a:t>	# Assembly instructions go here</a:t>
            </a:r>
          </a:p>
          <a:p>
            <a:pPr marL="0" indent="0" defTabSz="457200">
              <a:lnSpc>
                <a:spcPct val="100000"/>
              </a:lnSpc>
              <a:spcBef>
                <a:spcPts val="0"/>
              </a:spcBef>
              <a:buNone/>
            </a:pPr>
            <a:r>
              <a:rPr lang="en-US" sz="1400" dirty="0">
                <a:solidFill>
                  <a:schemeClr val="bg1"/>
                </a:solidFill>
                <a:latin typeface="Consolas" panose="020B0609020204030204" pitchFamily="49" charset="0"/>
              </a:rPr>
              <a:t>	…</a:t>
            </a:r>
          </a:p>
        </p:txBody>
      </p:sp>
      <p:sp>
        <p:nvSpPr>
          <p:cNvPr id="54" name="Rectangle 53">
            <a:extLst>
              <a:ext uri="{FF2B5EF4-FFF2-40B4-BE49-F238E27FC236}">
                <a16:creationId xmlns:a16="http://schemas.microsoft.com/office/drawing/2014/main" id="{E32FFD72-4637-FE5A-B62E-74CCA0DE5ED9}"/>
              </a:ext>
            </a:extLst>
          </p:cNvPr>
          <p:cNvSpPr/>
          <p:nvPr/>
        </p:nvSpPr>
        <p:spPr>
          <a:xfrm>
            <a:off x="6324600" y="5479631"/>
            <a:ext cx="4873318" cy="1022769"/>
          </a:xfrm>
          <a:prstGeom prst="rect">
            <a:avLst/>
          </a:prstGeom>
          <a:solidFill>
            <a:srgbClr val="01002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400" dirty="0">
                <a:solidFill>
                  <a:schemeClr val="bg1"/>
                </a:solidFill>
                <a:latin typeface="Consolas" panose="020B0609020204030204" pitchFamily="49" charset="0"/>
              </a:rPr>
              <a:t>int </a:t>
            </a:r>
            <a:r>
              <a:rPr lang="en-US" sz="1400" dirty="0" err="1">
                <a:solidFill>
                  <a:schemeClr val="bg1"/>
                </a:solidFill>
                <a:latin typeface="Consolas" panose="020B0609020204030204" pitchFamily="49" charset="0"/>
              </a:rPr>
              <a:t>kernel_print_routine</a:t>
            </a:r>
            <a:r>
              <a:rPr lang="en-US" sz="1400" dirty="0">
                <a:solidFill>
                  <a:schemeClr val="bg1"/>
                </a:solidFill>
                <a:latin typeface="Consolas" panose="020B0609020204030204" pitchFamily="49" charset="0"/>
              </a:rPr>
              <a:t>()</a:t>
            </a:r>
          </a:p>
          <a:p>
            <a:pPr marL="0" indent="0" defTabSz="457200">
              <a:lnSpc>
                <a:spcPct val="100000"/>
              </a:lnSpc>
              <a:spcBef>
                <a:spcPts val="0"/>
              </a:spcBef>
              <a:buNone/>
            </a:pPr>
            <a:r>
              <a:rPr lang="en-US" sz="1400" dirty="0">
                <a:solidFill>
                  <a:schemeClr val="bg1"/>
                </a:solidFill>
                <a:latin typeface="Consolas" panose="020B0609020204030204" pitchFamily="49" charset="0"/>
              </a:rPr>
              <a:t>{</a:t>
            </a:r>
          </a:p>
          <a:p>
            <a:pPr marL="0" indent="0" defTabSz="457200">
              <a:lnSpc>
                <a:spcPct val="100000"/>
              </a:lnSpc>
              <a:spcBef>
                <a:spcPts val="0"/>
              </a:spcBef>
              <a:buNone/>
            </a:pPr>
            <a:r>
              <a:rPr lang="en-US" sz="1400" dirty="0">
                <a:solidFill>
                  <a:schemeClr val="bg1"/>
                </a:solidFill>
                <a:latin typeface="Consolas" panose="020B0609020204030204" pitchFamily="49" charset="0"/>
              </a:rPr>
              <a:t>	…</a:t>
            </a:r>
          </a:p>
          <a:p>
            <a:pPr marL="0" indent="0" defTabSz="457200">
              <a:lnSpc>
                <a:spcPct val="100000"/>
              </a:lnSpc>
              <a:spcBef>
                <a:spcPts val="0"/>
              </a:spcBef>
              <a:buNone/>
            </a:pPr>
            <a:r>
              <a:rPr lang="en-US" sz="14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89467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76800" cy="618631"/>
          </a:xfrm>
        </p:spPr>
        <p:txBody>
          <a:bodyPr/>
          <a:lstStyle/>
          <a:p>
            <a:r>
              <a:rPr lang="en-US" dirty="0"/>
              <a:t>System Call</a:t>
            </a:r>
          </a:p>
        </p:txBody>
      </p:sp>
      <p:sp>
        <p:nvSpPr>
          <p:cNvPr id="5" name="Text Placeholder 4">
            <a:extLst>
              <a:ext uri="{FF2B5EF4-FFF2-40B4-BE49-F238E27FC236}">
                <a16:creationId xmlns:a16="http://schemas.microsoft.com/office/drawing/2014/main" id="{F425C105-2CCF-954F-BACA-3773A249DF65}"/>
              </a:ext>
            </a:extLst>
          </p:cNvPr>
          <p:cNvSpPr>
            <a:spLocks noGrp="1"/>
          </p:cNvSpPr>
          <p:nvPr>
            <p:ph type="body" sz="quarter" idx="13"/>
          </p:nvPr>
        </p:nvSpPr>
        <p:spPr>
          <a:xfrm>
            <a:off x="608139" y="1127627"/>
            <a:ext cx="5132261" cy="710964"/>
          </a:xfrm>
        </p:spPr>
        <p:txBody>
          <a:bodyPr>
            <a:spAutoFit/>
          </a:bodyPr>
          <a:lstStyle/>
          <a:p>
            <a:r>
              <a:rPr lang="en-US" dirty="0">
                <a:latin typeface="Consolas" panose="020B0609020204030204" pitchFamily="49" charset="0"/>
              </a:rPr>
              <a:t>read(</a:t>
            </a:r>
            <a:r>
              <a:rPr lang="en-US" dirty="0" err="1">
                <a:latin typeface="Consolas" panose="020B0609020204030204" pitchFamily="49" charset="0"/>
              </a:rPr>
              <a:t>fd</a:t>
            </a:r>
            <a:r>
              <a:rPr lang="en-US" dirty="0">
                <a:latin typeface="Consolas" panose="020B0609020204030204" pitchFamily="49" charset="0"/>
              </a:rPr>
              <a:t>, buffer, </a:t>
            </a:r>
            <a:r>
              <a:rPr lang="en-US" dirty="0" err="1">
                <a:latin typeface="Consolas" panose="020B0609020204030204" pitchFamily="49" charset="0"/>
              </a:rPr>
              <a:t>nbytes</a:t>
            </a:r>
            <a:r>
              <a:rPr lang="en-US" dirty="0">
                <a:latin typeface="Consolas" panose="020B0609020204030204" pitchFamily="49" charset="0"/>
              </a:rPr>
              <a:t>)</a:t>
            </a:r>
          </a:p>
        </p:txBody>
      </p:sp>
      <p:pic>
        <p:nvPicPr>
          <p:cNvPr id="30" name="Picture 29" descr="Figure 1-17. The 11 steps in making the system call read(fd, buffer, nbytes). Please contact instructor for more information on this image.">
            <a:extLst>
              <a:ext uri="{FF2B5EF4-FFF2-40B4-BE49-F238E27FC236}">
                <a16:creationId xmlns:a16="http://schemas.microsoft.com/office/drawing/2014/main" id="{D1BF73BF-B379-0992-2465-9B99753AFD9E}"/>
              </a:ext>
              <a:ext uri="{C183D7F6-B498-43B3-948B-1728B52AA6E4}">
                <adec:decorative xmlns:adec="http://schemas.microsoft.com/office/drawing/2017/decorative" val="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a:xfrm>
            <a:off x="616801" y="1994846"/>
            <a:ext cx="4869599" cy="3939272"/>
          </a:xfrm>
          <a:prstGeom prst="rect">
            <a:avLst/>
          </a:prstGeom>
        </p:spPr>
      </p:pic>
      <p:sp>
        <p:nvSpPr>
          <p:cNvPr id="9" name="TextBox 8">
            <a:extLst>
              <a:ext uri="{FF2B5EF4-FFF2-40B4-BE49-F238E27FC236}">
                <a16:creationId xmlns:a16="http://schemas.microsoft.com/office/drawing/2014/main" id="{D9BF7D63-7E81-BFD5-51E9-E55C6CA82872}"/>
              </a:ext>
              <a:ext uri="{C183D7F6-B498-43B3-948B-1728B52AA6E4}">
                <adec:decorative xmlns:adec="http://schemas.microsoft.com/office/drawing/2017/decorative" val="1"/>
              </a:ext>
            </a:extLst>
          </p:cNvPr>
          <p:cNvSpPr txBox="1"/>
          <p:nvPr/>
        </p:nvSpPr>
        <p:spPr>
          <a:xfrm>
            <a:off x="4089863" y="5947694"/>
            <a:ext cx="1396537" cy="215444"/>
          </a:xfrm>
          <a:prstGeom prst="rect">
            <a:avLst/>
          </a:prstGeom>
          <a:noFill/>
        </p:spPr>
        <p:txBody>
          <a:bodyPr wrap="none" rtlCol="0">
            <a:spAutoFit/>
          </a:bodyPr>
          <a:lstStyle/>
          <a:p>
            <a:pPr algn="r"/>
            <a:r>
              <a:rPr lang="de-DE" sz="800" dirty="0">
                <a:solidFill>
                  <a:schemeClr val="bg1"/>
                </a:solidFill>
              </a:rPr>
              <a:t>(Tanenbaum &amp; Bos, 2015)</a:t>
            </a:r>
            <a:endParaRPr lang="en-US" sz="800" dirty="0">
              <a:solidFill>
                <a:schemeClr val="bg1"/>
              </a:solidFill>
            </a:endParaRPr>
          </a:p>
        </p:txBody>
      </p:sp>
      <p:pic>
        <p:nvPicPr>
          <p:cNvPr id="3" name="Picture 2" descr="Old woman cheering two hands smiling">
            <a:extLst>
              <a:ext uri="{FF2B5EF4-FFF2-40B4-BE49-F238E27FC236}">
                <a16:creationId xmlns:a16="http://schemas.microsoft.com/office/drawing/2014/main" id="{2665B3F6-1C36-CE0A-CE5C-82A84A3ADE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4099" y="0"/>
            <a:ext cx="2782571" cy="6858000"/>
          </a:xfrm>
          <a:prstGeom prst="rect">
            <a:avLst/>
          </a:prstGeom>
        </p:spPr>
      </p:pic>
    </p:spTree>
    <p:extLst>
      <p:ext uri="{BB962C8B-B14F-4D97-AF65-F5344CB8AC3E}">
        <p14:creationId xmlns:p14="http://schemas.microsoft.com/office/powerpoint/2010/main" val="2128321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dirty="0"/>
              <a:t>Welcome!</a:t>
            </a:r>
          </a:p>
        </p:txBody>
      </p:sp>
      <p:pic>
        <p:nvPicPr>
          <p:cNvPr id="30" name="Picture 29">
            <a:extLst>
              <a:ext uri="{FF2B5EF4-FFF2-40B4-BE49-F238E27FC236}">
                <a16:creationId xmlns:a16="http://schemas.microsoft.com/office/drawing/2014/main" id="{D1BF73BF-B379-0992-2465-9B99753AFD9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576"/>
          <a:stretch/>
        </p:blipFill>
        <p:spPr>
          <a:xfrm>
            <a:off x="616801" y="1411544"/>
            <a:ext cx="4869599" cy="4891293"/>
          </a:xfrm>
          <a:prstGeom prst="rect">
            <a:avLst/>
          </a:prstGeom>
        </p:spPr>
      </p:pic>
      <p:pic>
        <p:nvPicPr>
          <p:cNvPr id="3" name="Picture 2" descr="Businessman thumbs up">
            <a:extLst>
              <a:ext uri="{FF2B5EF4-FFF2-40B4-BE49-F238E27FC236}">
                <a16:creationId xmlns:a16="http://schemas.microsoft.com/office/drawing/2014/main" id="{2873C196-3557-FF33-C281-6782DD9A1B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1557" y="0"/>
            <a:ext cx="2433193" cy="6858000"/>
          </a:xfrm>
          <a:prstGeom prst="rect">
            <a:avLst/>
          </a:prstGeom>
        </p:spPr>
      </p:pic>
    </p:spTree>
    <p:extLst>
      <p:ext uri="{BB962C8B-B14F-4D97-AF65-F5344CB8AC3E}">
        <p14:creationId xmlns:p14="http://schemas.microsoft.com/office/powerpoint/2010/main" val="166329875"/>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4FFD30-317C-1548-82AA-096400A0EC74}"/>
              </a:ext>
            </a:extLst>
          </p:cNvPr>
          <p:cNvSpPr>
            <a:spLocks noGrp="1"/>
          </p:cNvSpPr>
          <p:nvPr>
            <p:ph type="title"/>
          </p:nvPr>
        </p:nvSpPr>
        <p:spPr/>
        <p:txBody>
          <a:bodyPr/>
          <a:lstStyle/>
          <a:p>
            <a:r>
              <a:rPr lang="en-US" dirty="0" err="1"/>
              <a:t>Posix</a:t>
            </a:r>
            <a:r>
              <a:rPr lang="en-US" dirty="0"/>
              <a:t> System Call Examples</a:t>
            </a:r>
          </a:p>
        </p:txBody>
      </p:sp>
      <p:sp>
        <p:nvSpPr>
          <p:cNvPr id="7" name="TextBox 6">
            <a:extLst>
              <a:ext uri="{FF2B5EF4-FFF2-40B4-BE49-F238E27FC236}">
                <a16:creationId xmlns:a16="http://schemas.microsoft.com/office/drawing/2014/main" id="{D9071BBC-7C0D-1FD9-5B30-AED38C10D9D1}"/>
              </a:ext>
            </a:extLst>
          </p:cNvPr>
          <p:cNvSpPr txBox="1"/>
          <p:nvPr/>
        </p:nvSpPr>
        <p:spPr>
          <a:xfrm>
            <a:off x="609601" y="1323340"/>
            <a:ext cx="2821606" cy="400110"/>
          </a:xfrm>
          <a:prstGeom prst="rect">
            <a:avLst/>
          </a:prstGeom>
          <a:noFill/>
        </p:spPr>
        <p:txBody>
          <a:bodyPr wrap="none" rtlCol="0">
            <a:spAutoFit/>
          </a:bodyPr>
          <a:lstStyle/>
          <a:p>
            <a:r>
              <a:rPr lang="en-US" sz="2000" b="1" dirty="0"/>
              <a:t>Process Management</a:t>
            </a:r>
          </a:p>
        </p:txBody>
      </p:sp>
      <p:graphicFrame>
        <p:nvGraphicFramePr>
          <p:cNvPr id="5" name="Table 5" descr="Table providing examples of Process Management Call Examples. Please contact instructor for more information on this table.">
            <a:extLst>
              <a:ext uri="{FF2B5EF4-FFF2-40B4-BE49-F238E27FC236}">
                <a16:creationId xmlns:a16="http://schemas.microsoft.com/office/drawing/2014/main" id="{C5D46B87-8240-F7E2-92A7-7F6E953EBE51}"/>
              </a:ext>
            </a:extLst>
          </p:cNvPr>
          <p:cNvGraphicFramePr>
            <a:graphicFrameLocks noGrp="1"/>
          </p:cNvGraphicFramePr>
          <p:nvPr>
            <p:extLst>
              <p:ext uri="{D42A27DB-BD31-4B8C-83A1-F6EECF244321}">
                <p14:modId xmlns:p14="http://schemas.microsoft.com/office/powerpoint/2010/main" val="1449120749"/>
              </p:ext>
            </p:extLst>
          </p:nvPr>
        </p:nvGraphicFramePr>
        <p:xfrm>
          <a:off x="609601" y="1760220"/>
          <a:ext cx="6273801" cy="2225040"/>
        </p:xfrm>
        <a:graphic>
          <a:graphicData uri="http://schemas.openxmlformats.org/drawingml/2006/table">
            <a:tbl>
              <a:tblPr firstRow="1" bandRow="1">
                <a:tableStyleId>{5C22544A-7EE6-4342-B048-85BDC9FD1C3A}</a:tableStyleId>
              </a:tblPr>
              <a:tblGrid>
                <a:gridCol w="2997200">
                  <a:extLst>
                    <a:ext uri="{9D8B030D-6E8A-4147-A177-3AD203B41FA5}">
                      <a16:colId xmlns:a16="http://schemas.microsoft.com/office/drawing/2014/main" val="2696017960"/>
                    </a:ext>
                  </a:extLst>
                </a:gridCol>
                <a:gridCol w="3276601">
                  <a:extLst>
                    <a:ext uri="{9D8B030D-6E8A-4147-A177-3AD203B41FA5}">
                      <a16:colId xmlns:a16="http://schemas.microsoft.com/office/drawing/2014/main" val="4243265016"/>
                    </a:ext>
                  </a:extLst>
                </a:gridCol>
              </a:tblGrid>
              <a:tr h="370840">
                <a:tc>
                  <a:txBody>
                    <a:bodyPr/>
                    <a:lstStyle/>
                    <a:p>
                      <a:pPr algn="ctr"/>
                      <a:r>
                        <a:rPr lang="en-US" dirty="0">
                          <a:solidFill>
                            <a:srgbClr val="010022"/>
                          </a:solidFill>
                        </a:rPr>
                        <a:t>Call</a:t>
                      </a:r>
                    </a:p>
                  </a:txBody>
                  <a:tcPr anchor="ctr"/>
                </a:tc>
                <a:tc>
                  <a:txBody>
                    <a:bodyPr/>
                    <a:lstStyle/>
                    <a:p>
                      <a:pPr algn="ctr"/>
                      <a:r>
                        <a:rPr lang="en-US" dirty="0">
                          <a:solidFill>
                            <a:srgbClr val="010022"/>
                          </a:solidFill>
                        </a:rPr>
                        <a:t>Description</a:t>
                      </a:r>
                    </a:p>
                  </a:txBody>
                  <a:tcPr anchor="ctr"/>
                </a:tc>
                <a:extLst>
                  <a:ext uri="{0D108BD9-81ED-4DB2-BD59-A6C34878D82A}">
                    <a16:rowId xmlns:a16="http://schemas.microsoft.com/office/drawing/2014/main" val="3376188380"/>
                  </a:ext>
                </a:extLst>
              </a:tr>
              <a:tr h="370840">
                <a:tc>
                  <a:txBody>
                    <a:bodyPr/>
                    <a:lstStyle/>
                    <a:p>
                      <a:r>
                        <a:rPr lang="en-US" sz="1400" dirty="0">
                          <a:solidFill>
                            <a:srgbClr val="010022"/>
                          </a:solidFill>
                          <a:latin typeface="Consolas" panose="020B0609020204030204" pitchFamily="49" charset="0"/>
                        </a:rPr>
                        <a:t>fork()</a:t>
                      </a:r>
                    </a:p>
                  </a:txBody>
                  <a:tcPr anchor="ctr"/>
                </a:tc>
                <a:tc>
                  <a:txBody>
                    <a:bodyPr/>
                    <a:lstStyle/>
                    <a:p>
                      <a:r>
                        <a:rPr lang="en-US" sz="1400" dirty="0">
                          <a:solidFill>
                            <a:srgbClr val="010022"/>
                          </a:solidFill>
                        </a:rPr>
                        <a:t>Create child process identical to parent</a:t>
                      </a:r>
                      <a:endParaRPr lang="en-US" sz="1400" dirty="0">
                        <a:solidFill>
                          <a:srgbClr val="010022"/>
                        </a:solidFill>
                        <a:latin typeface="+mj-lt"/>
                      </a:endParaRPr>
                    </a:p>
                  </a:txBody>
                  <a:tcPr anchor="ctr"/>
                </a:tc>
                <a:extLst>
                  <a:ext uri="{0D108BD9-81ED-4DB2-BD59-A6C34878D82A}">
                    <a16:rowId xmlns:a16="http://schemas.microsoft.com/office/drawing/2014/main" val="1512607450"/>
                  </a:ext>
                </a:extLst>
              </a:tr>
              <a:tr h="370840">
                <a:tc>
                  <a:txBody>
                    <a:bodyPr/>
                    <a:lstStyle/>
                    <a:p>
                      <a:r>
                        <a:rPr lang="en-US" sz="1400" dirty="0" err="1">
                          <a:solidFill>
                            <a:srgbClr val="010022"/>
                          </a:solidFill>
                          <a:latin typeface="Consolas" panose="020B0609020204030204" pitchFamily="49" charset="0"/>
                        </a:rPr>
                        <a:t>waitpid</a:t>
                      </a:r>
                      <a:r>
                        <a:rPr lang="en-US" sz="1400" dirty="0">
                          <a:solidFill>
                            <a:srgbClr val="010022"/>
                          </a:solidFill>
                          <a:latin typeface="Consolas" panose="020B0609020204030204" pitchFamily="49" charset="0"/>
                        </a:rPr>
                        <a:t>(</a:t>
                      </a:r>
                      <a:r>
                        <a:rPr lang="en-US" sz="1400" dirty="0" err="1">
                          <a:solidFill>
                            <a:srgbClr val="010022"/>
                          </a:solidFill>
                          <a:latin typeface="Consolas" panose="020B0609020204030204" pitchFamily="49" charset="0"/>
                        </a:rPr>
                        <a:t>pid</a:t>
                      </a:r>
                      <a:r>
                        <a:rPr lang="en-US" sz="1400" dirty="0">
                          <a:solidFill>
                            <a:srgbClr val="010022"/>
                          </a:solidFill>
                          <a:latin typeface="Consolas" panose="020B0609020204030204" pitchFamily="49" charset="0"/>
                        </a:rPr>
                        <a:t>, &amp;stat, options)</a:t>
                      </a:r>
                    </a:p>
                  </a:txBody>
                  <a:tcPr anchor="ctr"/>
                </a:tc>
                <a:tc>
                  <a:txBody>
                    <a:bodyPr/>
                    <a:lstStyle/>
                    <a:p>
                      <a:r>
                        <a:rPr lang="en-US" sz="1400" dirty="0">
                          <a:solidFill>
                            <a:srgbClr val="010022"/>
                          </a:solidFill>
                        </a:rPr>
                        <a:t>Wait for a child process to terminate</a:t>
                      </a:r>
                      <a:endParaRPr lang="en-US" sz="1400" dirty="0">
                        <a:solidFill>
                          <a:srgbClr val="010022"/>
                        </a:solidFill>
                        <a:latin typeface="+mj-lt"/>
                      </a:endParaRPr>
                    </a:p>
                  </a:txBody>
                  <a:tcPr anchor="ctr"/>
                </a:tc>
                <a:extLst>
                  <a:ext uri="{0D108BD9-81ED-4DB2-BD59-A6C34878D82A}">
                    <a16:rowId xmlns:a16="http://schemas.microsoft.com/office/drawing/2014/main" val="1210492058"/>
                  </a:ext>
                </a:extLst>
              </a:tr>
              <a:tr h="370840">
                <a:tc>
                  <a:txBody>
                    <a:bodyPr/>
                    <a:lstStyle/>
                    <a:p>
                      <a:r>
                        <a:rPr lang="en-US" sz="1400" dirty="0" err="1">
                          <a:solidFill>
                            <a:srgbClr val="010022"/>
                          </a:solidFill>
                          <a:latin typeface="Consolas" panose="020B0609020204030204" pitchFamily="49" charset="0"/>
                        </a:rPr>
                        <a:t>execve</a:t>
                      </a:r>
                      <a:r>
                        <a:rPr lang="en-US" sz="1400" dirty="0">
                          <a:solidFill>
                            <a:srgbClr val="010022"/>
                          </a:solidFill>
                          <a:latin typeface="Consolas" panose="020B0609020204030204" pitchFamily="49" charset="0"/>
                        </a:rPr>
                        <a:t>(name, </a:t>
                      </a:r>
                      <a:r>
                        <a:rPr lang="en-US" sz="1400" dirty="0" err="1">
                          <a:solidFill>
                            <a:srgbClr val="010022"/>
                          </a:solidFill>
                          <a:latin typeface="Consolas" panose="020B0609020204030204" pitchFamily="49" charset="0"/>
                        </a:rPr>
                        <a:t>argv</a:t>
                      </a:r>
                      <a:r>
                        <a:rPr lang="en-US" sz="1400" dirty="0">
                          <a:solidFill>
                            <a:srgbClr val="010022"/>
                          </a:solidFill>
                          <a:latin typeface="Consolas" panose="020B0609020204030204" pitchFamily="49" charset="0"/>
                        </a:rPr>
                        <a:t>, env)</a:t>
                      </a:r>
                    </a:p>
                  </a:txBody>
                  <a:tcPr anchor="ctr"/>
                </a:tc>
                <a:tc>
                  <a:txBody>
                    <a:bodyPr/>
                    <a:lstStyle/>
                    <a:p>
                      <a:r>
                        <a:rPr lang="en-US" sz="1400" dirty="0">
                          <a:solidFill>
                            <a:srgbClr val="010022"/>
                          </a:solidFill>
                        </a:rPr>
                        <a:t>Replace a child core image</a:t>
                      </a:r>
                      <a:endParaRPr lang="en-US" sz="1400" dirty="0">
                        <a:solidFill>
                          <a:srgbClr val="010022"/>
                        </a:solidFill>
                        <a:latin typeface="+mj-lt"/>
                      </a:endParaRPr>
                    </a:p>
                  </a:txBody>
                  <a:tcPr anchor="ctr"/>
                </a:tc>
                <a:extLst>
                  <a:ext uri="{0D108BD9-81ED-4DB2-BD59-A6C34878D82A}">
                    <a16:rowId xmlns:a16="http://schemas.microsoft.com/office/drawing/2014/main" val="1413426651"/>
                  </a:ext>
                </a:extLst>
              </a:tr>
              <a:tr h="370840">
                <a:tc>
                  <a:txBody>
                    <a:bodyPr/>
                    <a:lstStyle/>
                    <a:p>
                      <a:r>
                        <a:rPr lang="en-US" sz="1400" dirty="0">
                          <a:solidFill>
                            <a:srgbClr val="010022"/>
                          </a:solidFill>
                          <a:latin typeface="Consolas" panose="020B0609020204030204" pitchFamily="49" charset="0"/>
                        </a:rPr>
                        <a:t>exit(status)</a:t>
                      </a:r>
                    </a:p>
                  </a:txBody>
                  <a:tcPr anchor="ctr"/>
                </a:tc>
                <a:tc>
                  <a:txBody>
                    <a:bodyPr/>
                    <a:lstStyle/>
                    <a:p>
                      <a:r>
                        <a:rPr lang="en-US" sz="1400" dirty="0">
                          <a:solidFill>
                            <a:srgbClr val="010022"/>
                          </a:solidFill>
                        </a:rPr>
                        <a:t>Terminate a process / return status</a:t>
                      </a:r>
                      <a:endParaRPr lang="en-US" sz="1400" dirty="0">
                        <a:solidFill>
                          <a:srgbClr val="010022"/>
                        </a:solidFill>
                        <a:latin typeface="+mj-lt"/>
                      </a:endParaRPr>
                    </a:p>
                  </a:txBody>
                  <a:tcPr anchor="ctr"/>
                </a:tc>
                <a:extLst>
                  <a:ext uri="{0D108BD9-81ED-4DB2-BD59-A6C34878D82A}">
                    <a16:rowId xmlns:a16="http://schemas.microsoft.com/office/drawing/2014/main" val="2387372877"/>
                  </a:ext>
                </a:extLst>
              </a:tr>
              <a:tr h="370840">
                <a:tc>
                  <a:txBody>
                    <a:bodyPr/>
                    <a:lstStyle/>
                    <a:p>
                      <a:r>
                        <a:rPr lang="en-US" sz="1400" dirty="0">
                          <a:solidFill>
                            <a:srgbClr val="010022"/>
                          </a:solidFill>
                          <a:latin typeface="Consolas" panose="020B0609020204030204" pitchFamily="49" charset="0"/>
                        </a:rPr>
                        <a:t>kill(</a:t>
                      </a:r>
                      <a:r>
                        <a:rPr lang="en-US" sz="1400" dirty="0" err="1">
                          <a:solidFill>
                            <a:srgbClr val="010022"/>
                          </a:solidFill>
                          <a:latin typeface="Consolas" panose="020B0609020204030204" pitchFamily="49" charset="0"/>
                        </a:rPr>
                        <a:t>pid</a:t>
                      </a:r>
                      <a:r>
                        <a:rPr lang="en-US" sz="1400" dirty="0">
                          <a:solidFill>
                            <a:srgbClr val="010022"/>
                          </a:solidFill>
                          <a:latin typeface="Consolas" panose="020B0609020204030204" pitchFamily="49" charset="0"/>
                        </a:rPr>
                        <a:t>, signal)</a:t>
                      </a:r>
                    </a:p>
                  </a:txBody>
                  <a:tcPr anchor="ctr"/>
                </a:tc>
                <a:tc>
                  <a:txBody>
                    <a:bodyPr/>
                    <a:lstStyle/>
                    <a:p>
                      <a:r>
                        <a:rPr lang="en-US" sz="1400" dirty="0">
                          <a:solidFill>
                            <a:srgbClr val="010022"/>
                          </a:solidFill>
                        </a:rPr>
                        <a:t>Send a signal to a process</a:t>
                      </a:r>
                      <a:endParaRPr lang="en-US" sz="1400" dirty="0">
                        <a:solidFill>
                          <a:srgbClr val="010022"/>
                        </a:solidFill>
                        <a:latin typeface="+mj-lt"/>
                      </a:endParaRPr>
                    </a:p>
                  </a:txBody>
                  <a:tcPr anchor="ctr"/>
                </a:tc>
                <a:extLst>
                  <a:ext uri="{0D108BD9-81ED-4DB2-BD59-A6C34878D82A}">
                    <a16:rowId xmlns:a16="http://schemas.microsoft.com/office/drawing/2014/main" val="1172823804"/>
                  </a:ext>
                </a:extLst>
              </a:tr>
            </a:tbl>
          </a:graphicData>
        </a:graphic>
      </p:graphicFrame>
      <p:sp>
        <p:nvSpPr>
          <p:cNvPr id="8" name="TextBox 7">
            <a:extLst>
              <a:ext uri="{FF2B5EF4-FFF2-40B4-BE49-F238E27FC236}">
                <a16:creationId xmlns:a16="http://schemas.microsoft.com/office/drawing/2014/main" id="{031F7B8D-EFD6-B622-0CE6-1C1A1E191793}"/>
              </a:ext>
            </a:extLst>
          </p:cNvPr>
          <p:cNvSpPr txBox="1"/>
          <p:nvPr/>
        </p:nvSpPr>
        <p:spPr>
          <a:xfrm>
            <a:off x="9533441" y="3659924"/>
            <a:ext cx="2048959" cy="400110"/>
          </a:xfrm>
          <a:prstGeom prst="rect">
            <a:avLst/>
          </a:prstGeom>
          <a:noFill/>
        </p:spPr>
        <p:txBody>
          <a:bodyPr wrap="none" rtlCol="0">
            <a:spAutoFit/>
          </a:bodyPr>
          <a:lstStyle/>
          <a:p>
            <a:pPr algn="r"/>
            <a:r>
              <a:rPr lang="en-US" sz="2000" b="1" dirty="0"/>
              <a:t>File Operations</a:t>
            </a:r>
          </a:p>
        </p:txBody>
      </p:sp>
      <p:graphicFrame>
        <p:nvGraphicFramePr>
          <p:cNvPr id="6" name="Table 5" descr="Table providing examples of File Operations Call Examples. Please contact instructor for more information on this table.">
            <a:extLst>
              <a:ext uri="{FF2B5EF4-FFF2-40B4-BE49-F238E27FC236}">
                <a16:creationId xmlns:a16="http://schemas.microsoft.com/office/drawing/2014/main" id="{DAAB1F63-9A56-3F2F-5E75-E9ECFC4C912E}"/>
              </a:ext>
            </a:extLst>
          </p:cNvPr>
          <p:cNvGraphicFramePr>
            <a:graphicFrameLocks noGrp="1"/>
          </p:cNvGraphicFramePr>
          <p:nvPr>
            <p:extLst>
              <p:ext uri="{D42A27DB-BD31-4B8C-83A1-F6EECF244321}">
                <p14:modId xmlns:p14="http://schemas.microsoft.com/office/powerpoint/2010/main" val="1879658665"/>
              </p:ext>
            </p:extLst>
          </p:nvPr>
        </p:nvGraphicFramePr>
        <p:xfrm>
          <a:off x="5308599" y="4134807"/>
          <a:ext cx="6273801" cy="2225040"/>
        </p:xfrm>
        <a:graphic>
          <a:graphicData uri="http://schemas.openxmlformats.org/drawingml/2006/table">
            <a:tbl>
              <a:tblPr firstRow="1" bandRow="1">
                <a:tableStyleId>{F5AB1C69-6EDB-4FF4-983F-18BD219EF322}</a:tableStyleId>
              </a:tblPr>
              <a:tblGrid>
                <a:gridCol w="2997200">
                  <a:extLst>
                    <a:ext uri="{9D8B030D-6E8A-4147-A177-3AD203B41FA5}">
                      <a16:colId xmlns:a16="http://schemas.microsoft.com/office/drawing/2014/main" val="2696017960"/>
                    </a:ext>
                  </a:extLst>
                </a:gridCol>
                <a:gridCol w="3276601">
                  <a:extLst>
                    <a:ext uri="{9D8B030D-6E8A-4147-A177-3AD203B41FA5}">
                      <a16:colId xmlns:a16="http://schemas.microsoft.com/office/drawing/2014/main" val="4243265016"/>
                    </a:ext>
                  </a:extLst>
                </a:gridCol>
              </a:tblGrid>
              <a:tr h="370840">
                <a:tc>
                  <a:txBody>
                    <a:bodyPr/>
                    <a:lstStyle/>
                    <a:p>
                      <a:pPr algn="ctr"/>
                      <a:r>
                        <a:rPr lang="en-US" dirty="0">
                          <a:solidFill>
                            <a:srgbClr val="010022"/>
                          </a:solidFill>
                        </a:rPr>
                        <a:t>Call</a:t>
                      </a:r>
                    </a:p>
                  </a:txBody>
                  <a:tcPr anchor="ctr"/>
                </a:tc>
                <a:tc>
                  <a:txBody>
                    <a:bodyPr/>
                    <a:lstStyle/>
                    <a:p>
                      <a:pPr algn="ctr"/>
                      <a:r>
                        <a:rPr lang="en-US" dirty="0">
                          <a:solidFill>
                            <a:srgbClr val="010022"/>
                          </a:solidFill>
                        </a:rPr>
                        <a:t>Description</a:t>
                      </a:r>
                    </a:p>
                  </a:txBody>
                  <a:tcPr anchor="ctr"/>
                </a:tc>
                <a:extLst>
                  <a:ext uri="{0D108BD9-81ED-4DB2-BD59-A6C34878D82A}">
                    <a16:rowId xmlns:a16="http://schemas.microsoft.com/office/drawing/2014/main" val="3376188380"/>
                  </a:ext>
                </a:extLst>
              </a:tr>
              <a:tr h="370840">
                <a:tc>
                  <a:txBody>
                    <a:bodyPr/>
                    <a:lstStyle/>
                    <a:p>
                      <a:r>
                        <a:rPr lang="en-US" sz="1400" dirty="0">
                          <a:solidFill>
                            <a:srgbClr val="010022"/>
                          </a:solidFill>
                          <a:latin typeface="Consolas" panose="020B0609020204030204" pitchFamily="49" charset="0"/>
                        </a:rPr>
                        <a:t>open(file, options, …)</a:t>
                      </a:r>
                    </a:p>
                  </a:txBody>
                  <a:tcPr anchor="ctr"/>
                </a:tc>
                <a:tc>
                  <a:txBody>
                    <a:bodyPr/>
                    <a:lstStyle/>
                    <a:p>
                      <a:r>
                        <a:rPr lang="en-US" sz="1400" dirty="0">
                          <a:solidFill>
                            <a:srgbClr val="010022"/>
                          </a:solidFill>
                        </a:rPr>
                        <a:t>Open a file</a:t>
                      </a:r>
                      <a:endParaRPr lang="en-US" sz="1400" dirty="0">
                        <a:solidFill>
                          <a:srgbClr val="010022"/>
                        </a:solidFill>
                        <a:latin typeface="+mj-lt"/>
                      </a:endParaRPr>
                    </a:p>
                  </a:txBody>
                  <a:tcPr anchor="ctr"/>
                </a:tc>
                <a:extLst>
                  <a:ext uri="{0D108BD9-81ED-4DB2-BD59-A6C34878D82A}">
                    <a16:rowId xmlns:a16="http://schemas.microsoft.com/office/drawing/2014/main" val="1512607450"/>
                  </a:ext>
                </a:extLst>
              </a:tr>
              <a:tr h="370840">
                <a:tc>
                  <a:txBody>
                    <a:bodyPr/>
                    <a:lstStyle/>
                    <a:p>
                      <a:r>
                        <a:rPr lang="en-US" sz="1400" dirty="0">
                          <a:solidFill>
                            <a:srgbClr val="010022"/>
                          </a:solidFill>
                          <a:latin typeface="Consolas" panose="020B0609020204030204" pitchFamily="49" charset="0"/>
                        </a:rPr>
                        <a:t>close(</a:t>
                      </a:r>
                      <a:r>
                        <a:rPr lang="en-US" sz="1400" dirty="0" err="1">
                          <a:solidFill>
                            <a:srgbClr val="010022"/>
                          </a:solidFill>
                          <a:latin typeface="Consolas" panose="020B0609020204030204" pitchFamily="49" charset="0"/>
                        </a:rPr>
                        <a:t>fd</a:t>
                      </a:r>
                      <a:r>
                        <a:rPr lang="en-US" sz="1400" dirty="0">
                          <a:solidFill>
                            <a:srgbClr val="010022"/>
                          </a:solidFill>
                          <a:latin typeface="Consolas" panose="020B0609020204030204" pitchFamily="49" charset="0"/>
                        </a:rPr>
                        <a:t>)</a:t>
                      </a:r>
                    </a:p>
                  </a:txBody>
                  <a:tcPr anchor="ctr"/>
                </a:tc>
                <a:tc>
                  <a:txBody>
                    <a:bodyPr/>
                    <a:lstStyle/>
                    <a:p>
                      <a:r>
                        <a:rPr lang="en-US" sz="1400" dirty="0">
                          <a:solidFill>
                            <a:srgbClr val="010022"/>
                          </a:solidFill>
                        </a:rPr>
                        <a:t>Close an open file</a:t>
                      </a:r>
                      <a:endParaRPr lang="en-US" sz="1400" dirty="0">
                        <a:solidFill>
                          <a:srgbClr val="010022"/>
                        </a:solidFill>
                        <a:latin typeface="+mj-lt"/>
                      </a:endParaRPr>
                    </a:p>
                  </a:txBody>
                  <a:tcPr anchor="ctr"/>
                </a:tc>
                <a:extLst>
                  <a:ext uri="{0D108BD9-81ED-4DB2-BD59-A6C34878D82A}">
                    <a16:rowId xmlns:a16="http://schemas.microsoft.com/office/drawing/2014/main" val="1210492058"/>
                  </a:ext>
                </a:extLst>
              </a:tr>
              <a:tr h="370840">
                <a:tc>
                  <a:txBody>
                    <a:bodyPr/>
                    <a:lstStyle/>
                    <a:p>
                      <a:r>
                        <a:rPr lang="en-US" sz="1400" dirty="0">
                          <a:solidFill>
                            <a:srgbClr val="010022"/>
                          </a:solidFill>
                          <a:latin typeface="Consolas" panose="020B0609020204030204" pitchFamily="49" charset="0"/>
                        </a:rPr>
                        <a:t>read(</a:t>
                      </a:r>
                      <a:r>
                        <a:rPr lang="en-US" sz="1400" dirty="0" err="1">
                          <a:solidFill>
                            <a:srgbClr val="010022"/>
                          </a:solidFill>
                          <a:latin typeface="Consolas" panose="020B0609020204030204" pitchFamily="49" charset="0"/>
                        </a:rPr>
                        <a:t>fd</a:t>
                      </a:r>
                      <a:r>
                        <a:rPr lang="en-US" sz="1400" dirty="0">
                          <a:solidFill>
                            <a:srgbClr val="010022"/>
                          </a:solidFill>
                          <a:latin typeface="Consolas" panose="020B0609020204030204" pitchFamily="49" charset="0"/>
                        </a:rPr>
                        <a:t>, buffer, count)</a:t>
                      </a:r>
                    </a:p>
                  </a:txBody>
                  <a:tcPr anchor="ctr"/>
                </a:tc>
                <a:tc>
                  <a:txBody>
                    <a:bodyPr/>
                    <a:lstStyle/>
                    <a:p>
                      <a:r>
                        <a:rPr lang="en-US" sz="1400" dirty="0">
                          <a:solidFill>
                            <a:srgbClr val="010022"/>
                          </a:solidFill>
                          <a:latin typeface="+mj-lt"/>
                        </a:rPr>
                        <a:t>Read data from a file into a buffer</a:t>
                      </a:r>
                    </a:p>
                  </a:txBody>
                  <a:tcPr anchor="ctr"/>
                </a:tc>
                <a:extLst>
                  <a:ext uri="{0D108BD9-81ED-4DB2-BD59-A6C34878D82A}">
                    <a16:rowId xmlns:a16="http://schemas.microsoft.com/office/drawing/2014/main" val="1413426651"/>
                  </a:ext>
                </a:extLst>
              </a:tr>
              <a:tr h="370840">
                <a:tc>
                  <a:txBody>
                    <a:bodyPr/>
                    <a:lstStyle/>
                    <a:p>
                      <a:r>
                        <a:rPr lang="en-US" sz="1400" dirty="0">
                          <a:solidFill>
                            <a:srgbClr val="010022"/>
                          </a:solidFill>
                          <a:latin typeface="Consolas" panose="020B0609020204030204" pitchFamily="49" charset="0"/>
                        </a:rPr>
                        <a:t>write(</a:t>
                      </a:r>
                      <a:r>
                        <a:rPr lang="en-US" sz="1400" dirty="0" err="1">
                          <a:solidFill>
                            <a:srgbClr val="010022"/>
                          </a:solidFill>
                          <a:latin typeface="Consolas" panose="020B0609020204030204" pitchFamily="49" charset="0"/>
                        </a:rPr>
                        <a:t>fd</a:t>
                      </a:r>
                      <a:r>
                        <a:rPr lang="en-US" sz="1400" dirty="0">
                          <a:solidFill>
                            <a:srgbClr val="010022"/>
                          </a:solidFill>
                          <a:latin typeface="Consolas" panose="020B0609020204030204" pitchFamily="49" charset="0"/>
                        </a:rPr>
                        <a:t>, buffer, count)</a:t>
                      </a:r>
                    </a:p>
                  </a:txBody>
                  <a:tcPr anchor="ctr"/>
                </a:tc>
                <a:tc>
                  <a:txBody>
                    <a:bodyPr/>
                    <a:lstStyle/>
                    <a:p>
                      <a:r>
                        <a:rPr lang="en-US" sz="1400" dirty="0">
                          <a:solidFill>
                            <a:srgbClr val="010022"/>
                          </a:solidFill>
                        </a:rPr>
                        <a:t>Write data from a buffer into a file</a:t>
                      </a:r>
                      <a:endParaRPr lang="en-US" sz="1400" dirty="0">
                        <a:solidFill>
                          <a:srgbClr val="010022"/>
                        </a:solidFill>
                        <a:latin typeface="+mj-lt"/>
                      </a:endParaRPr>
                    </a:p>
                  </a:txBody>
                  <a:tcPr anchor="ctr"/>
                </a:tc>
                <a:extLst>
                  <a:ext uri="{0D108BD9-81ED-4DB2-BD59-A6C34878D82A}">
                    <a16:rowId xmlns:a16="http://schemas.microsoft.com/office/drawing/2014/main" val="2387372877"/>
                  </a:ext>
                </a:extLst>
              </a:tr>
              <a:tr h="370840">
                <a:tc>
                  <a:txBody>
                    <a:bodyPr/>
                    <a:lstStyle/>
                    <a:p>
                      <a:r>
                        <a:rPr lang="en-US" sz="1400" dirty="0" err="1">
                          <a:solidFill>
                            <a:srgbClr val="010022"/>
                          </a:solidFill>
                          <a:latin typeface="Consolas" panose="020B0609020204030204" pitchFamily="49" charset="0"/>
                        </a:rPr>
                        <a:t>lseek</a:t>
                      </a:r>
                      <a:r>
                        <a:rPr lang="en-US" sz="1400" dirty="0">
                          <a:solidFill>
                            <a:srgbClr val="010022"/>
                          </a:solidFill>
                          <a:latin typeface="Consolas" panose="020B0609020204030204" pitchFamily="49" charset="0"/>
                        </a:rPr>
                        <a:t>(</a:t>
                      </a:r>
                      <a:r>
                        <a:rPr lang="en-US" sz="1400" dirty="0" err="1">
                          <a:solidFill>
                            <a:srgbClr val="010022"/>
                          </a:solidFill>
                          <a:latin typeface="Consolas" panose="020B0609020204030204" pitchFamily="49" charset="0"/>
                        </a:rPr>
                        <a:t>fd</a:t>
                      </a:r>
                      <a:r>
                        <a:rPr lang="en-US" sz="1400" dirty="0">
                          <a:solidFill>
                            <a:srgbClr val="010022"/>
                          </a:solidFill>
                          <a:latin typeface="Consolas" panose="020B0609020204030204" pitchFamily="49" charset="0"/>
                        </a:rPr>
                        <a:t>, offset, whence)</a:t>
                      </a:r>
                    </a:p>
                  </a:txBody>
                  <a:tcPr anchor="ctr"/>
                </a:tc>
                <a:tc>
                  <a:txBody>
                    <a:bodyPr/>
                    <a:lstStyle/>
                    <a:p>
                      <a:r>
                        <a:rPr lang="en-US" sz="1400" dirty="0">
                          <a:solidFill>
                            <a:srgbClr val="010022"/>
                          </a:solidFill>
                        </a:rPr>
                        <a:t>Move the file pointer</a:t>
                      </a:r>
                      <a:endParaRPr lang="en-US" sz="1400" dirty="0">
                        <a:solidFill>
                          <a:srgbClr val="010022"/>
                        </a:solidFill>
                        <a:latin typeface="+mj-lt"/>
                      </a:endParaRPr>
                    </a:p>
                  </a:txBody>
                  <a:tcPr anchor="ctr"/>
                </a:tc>
                <a:extLst>
                  <a:ext uri="{0D108BD9-81ED-4DB2-BD59-A6C34878D82A}">
                    <a16:rowId xmlns:a16="http://schemas.microsoft.com/office/drawing/2014/main" val="1172823804"/>
                  </a:ext>
                </a:extLst>
              </a:tr>
            </a:tbl>
          </a:graphicData>
        </a:graphic>
      </p:graphicFrame>
    </p:spTree>
    <p:extLst>
      <p:ext uri="{BB962C8B-B14F-4D97-AF65-F5344CB8AC3E}">
        <p14:creationId xmlns:p14="http://schemas.microsoft.com/office/powerpoint/2010/main" val="343865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par>
                                <p:cTn id="8" presetID="9" presetClass="emph" presetSubtype="0" grpId="0" nodeType="withEffect">
                                  <p:stCondLst>
                                    <p:cond delay="0"/>
                                  </p:stCondLst>
                                  <p:childTnLst>
                                    <p:set>
                                      <p:cBhvr>
                                        <p:cTn id="9" dur="indefinite"/>
                                        <p:tgtEl>
                                          <p:spTgt spid="8"/>
                                        </p:tgtEl>
                                        <p:attrNameLst>
                                          <p:attrName>style.opacity</p:attrName>
                                        </p:attrNameLst>
                                      </p:cBhvr>
                                      <p:to>
                                        <p:strVal val="0.25"/>
                                      </p:to>
                                    </p:set>
                                    <p:animEffect filter="image" prLst="opacity: 0.25">
                                      <p:cBhvr rctx="IE">
                                        <p:cTn id="10" dur="indefinite"/>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0" nodeType="clickEffect">
                                  <p:stCondLst>
                                    <p:cond delay="0"/>
                                  </p:stCondLst>
                                  <p:childTnLst>
                                    <p:set>
                                      <p:cBhvr>
                                        <p:cTn id="14" dur="indefinite"/>
                                        <p:tgtEl>
                                          <p:spTgt spid="7"/>
                                        </p:tgtEl>
                                        <p:attrNameLst>
                                          <p:attrName>style.opacity</p:attrName>
                                        </p:attrNameLst>
                                      </p:cBhvr>
                                      <p:to>
                                        <p:strVal val="0.25"/>
                                      </p:to>
                                    </p:set>
                                    <p:animEffect filter="image" prLst="opacity: 0.25">
                                      <p:cBhvr rctx="IE">
                                        <p:cTn id="15" dur="indefinite"/>
                                        <p:tgtEl>
                                          <p:spTgt spid="7"/>
                                        </p:tgtEl>
                                      </p:cBhvr>
                                    </p:animEffect>
                                  </p:childTnLst>
                                </p:cTn>
                              </p:par>
                              <p:par>
                                <p:cTn id="16" presetID="9" presetClass="emph" presetSubtype="0" nodeType="withEffect">
                                  <p:stCondLst>
                                    <p:cond delay="0"/>
                                  </p:stCondLst>
                                  <p:childTnLst>
                                    <p:set>
                                      <p:cBhvr>
                                        <p:cTn id="17" dur="indefinite"/>
                                        <p:tgtEl>
                                          <p:spTgt spid="5"/>
                                        </p:tgtEl>
                                        <p:attrNameLst>
                                          <p:attrName>style.opacity</p:attrName>
                                        </p:attrNameLst>
                                      </p:cBhvr>
                                      <p:to>
                                        <p:strVal val="0.25"/>
                                      </p:to>
                                    </p:set>
                                    <p:animEffect filter="image" prLst="opacity: 0.25">
                                      <p:cBhvr rctx="IE">
                                        <p:cTn id="18" dur="indefinite"/>
                                        <p:tgtEl>
                                          <p:spTgt spid="5"/>
                                        </p:tgtEl>
                                      </p:cBhvr>
                                    </p:animEffect>
                                  </p:childTnLst>
                                </p:cTn>
                              </p:par>
                              <p:par>
                                <p:cTn id="19" presetID="9" presetClass="emph" presetSubtype="0" nodeType="withEffect">
                                  <p:stCondLst>
                                    <p:cond delay="0"/>
                                  </p:stCondLst>
                                  <p:childTnLst>
                                    <p:set>
                                      <p:cBhvr>
                                        <p:cTn id="20" dur="indefinite"/>
                                        <p:tgtEl>
                                          <p:spTgt spid="6"/>
                                        </p:tgtEl>
                                        <p:attrNameLst>
                                          <p:attrName>style.opacity</p:attrName>
                                        </p:attrNameLst>
                                      </p:cBhvr>
                                      <p:to>
                                        <p:strVal val="1"/>
                                      </p:to>
                                    </p:set>
                                    <p:animEffect filter="image" prLst="opacity: 1">
                                      <p:cBhvr rctx="IE">
                                        <p:cTn id="21" dur="indefinite"/>
                                        <p:tgtEl>
                                          <p:spTgt spid="6"/>
                                        </p:tgtEl>
                                      </p:cBhvr>
                                    </p:animEffect>
                                  </p:childTnLst>
                                </p:cTn>
                              </p:par>
                              <p:par>
                                <p:cTn id="22" presetID="9" presetClass="emph" presetSubtype="0" grpId="1" nodeType="withEffect">
                                  <p:stCondLst>
                                    <p:cond delay="0"/>
                                  </p:stCondLst>
                                  <p:childTnLst>
                                    <p:set>
                                      <p:cBhvr>
                                        <p:cTn id="23" dur="indefinite"/>
                                        <p:tgtEl>
                                          <p:spTgt spid="8"/>
                                        </p:tgtEl>
                                        <p:attrNameLst>
                                          <p:attrName>style.opacity</p:attrName>
                                        </p:attrNameLst>
                                      </p:cBhvr>
                                      <p:to>
                                        <p:strVal val="1"/>
                                      </p:to>
                                    </p:set>
                                    <p:animEffect filter="image" prLst="opacity: 1">
                                      <p:cBhvr rctx="IE">
                                        <p:cTn id="24"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p:txBody>
          <a:bodyPr/>
          <a:lstStyle/>
          <a:p>
            <a:r>
              <a:rPr lang="en-US"/>
              <a:t>Takeaways</a:t>
            </a:r>
            <a:endParaRPr lang="en-US" dirty="0"/>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2960691"/>
            <a:ext cx="4580687" cy="461665"/>
          </a:xfrm>
        </p:spPr>
        <p:txBody>
          <a:bodyPr wrap="square">
            <a:spAutoFit/>
          </a:bodyPr>
          <a:lstStyle/>
          <a:p>
            <a:pPr>
              <a:lnSpc>
                <a:spcPct val="100000"/>
              </a:lnSpc>
            </a:pPr>
            <a:r>
              <a:rPr lang="en-US" dirty="0"/>
              <a:t>Name calls</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3559614"/>
            <a:ext cx="4580687" cy="836126"/>
          </a:xfrm>
        </p:spPr>
        <p:txBody>
          <a:bodyPr wrap="square">
            <a:spAutoFit/>
          </a:bodyPr>
          <a:lstStyle/>
          <a:p>
            <a:pPr marL="342900" indent="-342900">
              <a:lnSpc>
                <a:spcPct val="100000"/>
              </a:lnSpc>
              <a:buClr>
                <a:schemeClr val="tx1"/>
              </a:buClr>
              <a:buFont typeface="Arial" panose="020B0604020202020204" pitchFamily="34" charset="0"/>
              <a:buChar char="•"/>
            </a:pPr>
            <a:r>
              <a:rPr lang="en-US" sz="2000" dirty="0"/>
              <a:t>Procedure calls</a:t>
            </a:r>
          </a:p>
          <a:p>
            <a:pPr marL="342900" indent="-342900">
              <a:lnSpc>
                <a:spcPct val="100000"/>
              </a:lnSpc>
              <a:buClr>
                <a:schemeClr val="tx1"/>
              </a:buClr>
              <a:buFont typeface="Arial" panose="020B0604020202020204" pitchFamily="34" charset="0"/>
              <a:buChar char="•"/>
            </a:pPr>
            <a:r>
              <a:rPr lang="en-US" sz="2000" dirty="0"/>
              <a:t>System calls</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960691"/>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spTree>
    <p:extLst>
      <p:ext uri="{BB962C8B-B14F-4D97-AF65-F5344CB8AC3E}">
        <p14:creationId xmlns:p14="http://schemas.microsoft.com/office/powerpoint/2010/main" val="347826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42C2-BE1E-EC4C-86EB-579920C9F9A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475306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19AA6-B541-5E5A-6548-270398DF368A}"/>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FAF9DD73-0B4C-2CB5-B542-AA23A9CB2809}"/>
              </a:ext>
            </a:extLst>
          </p:cNvPr>
          <p:cNvSpPr>
            <a:spLocks noGrp="1"/>
          </p:cNvSpPr>
          <p:nvPr>
            <p:ph type="body" sz="quarter" idx="14"/>
          </p:nvPr>
        </p:nvSpPr>
        <p:spPr>
          <a:xfrm>
            <a:off x="608011" y="1418756"/>
            <a:ext cx="10756641" cy="369332"/>
          </a:xfrm>
        </p:spPr>
        <p:txBody>
          <a:bodyPr/>
          <a:lstStyle/>
          <a:p>
            <a:pPr marL="285750" indent="-285750">
              <a:buFont typeface="Arial" panose="020B0604020202020204" pitchFamily="34" charset="0"/>
              <a:buChar char="•"/>
            </a:pPr>
            <a:r>
              <a:rPr lang="en-US" sz="1800" dirty="0">
                <a:solidFill>
                  <a:schemeClr val="bg1"/>
                </a:solidFill>
              </a:rPr>
              <a:t>Tanenbaum, A. S. &amp; Bos, H. (2015). </a:t>
            </a:r>
            <a:r>
              <a:rPr lang="en-US" sz="1800" i="1" dirty="0">
                <a:solidFill>
                  <a:schemeClr val="bg1"/>
                </a:solidFill>
              </a:rPr>
              <a:t>Modern Operating Systems</a:t>
            </a:r>
            <a:r>
              <a:rPr lang="en-US" sz="1800" dirty="0">
                <a:solidFill>
                  <a:schemeClr val="bg1"/>
                </a:solidFill>
              </a:rPr>
              <a:t> </a:t>
            </a:r>
            <a:r>
              <a:rPr lang="en-US" sz="1800" dirty="0"/>
              <a:t>(4</a:t>
            </a:r>
            <a:r>
              <a:rPr lang="en-US" sz="1800" baseline="30000" dirty="0"/>
              <a:t>th</a:t>
            </a:r>
            <a:r>
              <a:rPr lang="en-US" sz="1800" dirty="0"/>
              <a:t> ed.). Pearson.</a:t>
            </a:r>
          </a:p>
        </p:txBody>
      </p:sp>
    </p:spTree>
    <p:extLst>
      <p:ext uri="{BB962C8B-B14F-4D97-AF65-F5344CB8AC3E}">
        <p14:creationId xmlns:p14="http://schemas.microsoft.com/office/powerpoint/2010/main" val="351347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C97D35-DA97-0661-BFBC-94E21FD4AD76}"/>
              </a:ext>
            </a:extLst>
          </p:cNvPr>
          <p:cNvSpPr>
            <a:spLocks noGrp="1"/>
          </p:cNvSpPr>
          <p:nvPr>
            <p:ph type="title"/>
          </p:nvPr>
        </p:nvSpPr>
        <p:spPr/>
        <p:txBody>
          <a:bodyPr/>
          <a:lstStyle/>
          <a:p>
            <a:r>
              <a:rPr lang="en-US" dirty="0"/>
              <a:t>System Resources</a:t>
            </a:r>
          </a:p>
        </p:txBody>
      </p:sp>
      <p:sp>
        <p:nvSpPr>
          <p:cNvPr id="51" name="Text Placeholder 1">
            <a:extLst>
              <a:ext uri="{FF2B5EF4-FFF2-40B4-BE49-F238E27FC236}">
                <a16:creationId xmlns:a16="http://schemas.microsoft.com/office/drawing/2014/main" id="{6AE143D7-69B1-3BEA-BB6B-DEE790D13BDB}"/>
              </a:ext>
            </a:extLst>
          </p:cNvPr>
          <p:cNvSpPr>
            <a:spLocks noGrp="1"/>
          </p:cNvSpPr>
          <p:nvPr>
            <p:ph type="body" sz="quarter" idx="14"/>
          </p:nvPr>
        </p:nvSpPr>
        <p:spPr>
          <a:xfrm>
            <a:off x="608012" y="1706035"/>
            <a:ext cx="10753816" cy="461665"/>
          </a:xfrm>
        </p:spPr>
        <p:txBody>
          <a:bodyPr/>
          <a:lstStyle/>
          <a:p>
            <a:pPr>
              <a:lnSpc>
                <a:spcPct val="100000"/>
              </a:lnSpc>
              <a:buClr>
                <a:schemeClr val="tx1"/>
              </a:buClr>
            </a:pPr>
            <a:r>
              <a:rPr lang="en-US" sz="2400" dirty="0"/>
              <a:t>The OS is responsible for managing:</a:t>
            </a:r>
          </a:p>
        </p:txBody>
      </p:sp>
      <p:sp>
        <p:nvSpPr>
          <p:cNvPr id="10" name="Oval 9">
            <a:extLst>
              <a:ext uri="{FF2B5EF4-FFF2-40B4-BE49-F238E27FC236}">
                <a16:creationId xmlns:a16="http://schemas.microsoft.com/office/drawing/2014/main" id="{24CADEEA-2A35-F703-191D-39D61BC7DC92}"/>
              </a:ext>
              <a:ext uri="{C183D7F6-B498-43B3-948B-1728B52AA6E4}">
                <adec:decorative xmlns:adec="http://schemas.microsoft.com/office/drawing/2017/decorative" val="1"/>
              </a:ext>
            </a:extLst>
          </p:cNvPr>
          <p:cNvSpPr/>
          <p:nvPr/>
        </p:nvSpPr>
        <p:spPr>
          <a:xfrm>
            <a:off x="1188955" y="2627747"/>
            <a:ext cx="1460005" cy="14600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Stopwatch with solid fill">
            <a:extLst>
              <a:ext uri="{FF2B5EF4-FFF2-40B4-BE49-F238E27FC236}">
                <a16:creationId xmlns:a16="http://schemas.microsoft.com/office/drawing/2014/main" id="{CDDF9460-A6E2-CE42-C25D-AD68D6A224E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52392" y="2791184"/>
            <a:ext cx="1133130" cy="1133130"/>
          </a:xfrm>
          <a:prstGeom prst="rect">
            <a:avLst/>
          </a:prstGeom>
        </p:spPr>
      </p:pic>
      <p:sp>
        <p:nvSpPr>
          <p:cNvPr id="12" name="Text Placeholder 2">
            <a:extLst>
              <a:ext uri="{FF2B5EF4-FFF2-40B4-BE49-F238E27FC236}">
                <a16:creationId xmlns:a16="http://schemas.microsoft.com/office/drawing/2014/main" id="{1905A665-4CA1-FC71-E302-AC462B289D82}"/>
              </a:ext>
            </a:extLst>
          </p:cNvPr>
          <p:cNvSpPr txBox="1">
            <a:spLocks/>
          </p:cNvSpPr>
          <p:nvPr/>
        </p:nvSpPr>
        <p:spPr>
          <a:xfrm>
            <a:off x="714312" y="4328835"/>
            <a:ext cx="2409288"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CPU time</a:t>
            </a:r>
          </a:p>
        </p:txBody>
      </p:sp>
      <p:sp>
        <p:nvSpPr>
          <p:cNvPr id="36" name="Oval 35">
            <a:extLst>
              <a:ext uri="{FF2B5EF4-FFF2-40B4-BE49-F238E27FC236}">
                <a16:creationId xmlns:a16="http://schemas.microsoft.com/office/drawing/2014/main" id="{AA8111C0-1D64-B359-39FD-A8DF09E8C9D5}"/>
              </a:ext>
              <a:ext uri="{C183D7F6-B498-43B3-948B-1728B52AA6E4}">
                <adec:decorative xmlns:adec="http://schemas.microsoft.com/office/drawing/2017/decorative" val="1"/>
              </a:ext>
            </a:extLst>
          </p:cNvPr>
          <p:cNvSpPr/>
          <p:nvPr/>
        </p:nvSpPr>
        <p:spPr>
          <a:xfrm>
            <a:off x="3981006" y="2627747"/>
            <a:ext cx="1460005" cy="14600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Processor with solid fill">
            <a:extLst>
              <a:ext uri="{FF2B5EF4-FFF2-40B4-BE49-F238E27FC236}">
                <a16:creationId xmlns:a16="http://schemas.microsoft.com/office/drawing/2014/main" id="{AF57D61F-58E3-565A-1CEF-0CF4DAB4BA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144443" y="2791184"/>
            <a:ext cx="1133130" cy="1133130"/>
          </a:xfrm>
          <a:prstGeom prst="rect">
            <a:avLst/>
          </a:prstGeom>
        </p:spPr>
      </p:pic>
      <p:sp>
        <p:nvSpPr>
          <p:cNvPr id="38" name="Text Placeholder 2">
            <a:extLst>
              <a:ext uri="{FF2B5EF4-FFF2-40B4-BE49-F238E27FC236}">
                <a16:creationId xmlns:a16="http://schemas.microsoft.com/office/drawing/2014/main" id="{D71A4817-29D3-BBDB-E2C9-1E533CC7EDA9}"/>
              </a:ext>
            </a:extLst>
          </p:cNvPr>
          <p:cNvSpPr txBox="1">
            <a:spLocks/>
          </p:cNvSpPr>
          <p:nvPr/>
        </p:nvSpPr>
        <p:spPr>
          <a:xfrm>
            <a:off x="3506364" y="4328835"/>
            <a:ext cx="2409288"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Working memory</a:t>
            </a:r>
          </a:p>
        </p:txBody>
      </p:sp>
      <p:sp>
        <p:nvSpPr>
          <p:cNvPr id="40" name="Oval 39">
            <a:extLst>
              <a:ext uri="{FF2B5EF4-FFF2-40B4-BE49-F238E27FC236}">
                <a16:creationId xmlns:a16="http://schemas.microsoft.com/office/drawing/2014/main" id="{DAD74DE1-B898-F94B-A5E5-2F34D4A2D579}"/>
              </a:ext>
              <a:ext uri="{C183D7F6-B498-43B3-948B-1728B52AA6E4}">
                <adec:decorative xmlns:adec="http://schemas.microsoft.com/office/drawing/2017/decorative" val="1"/>
              </a:ext>
            </a:extLst>
          </p:cNvPr>
          <p:cNvSpPr/>
          <p:nvPr/>
        </p:nvSpPr>
        <p:spPr>
          <a:xfrm>
            <a:off x="6773057" y="2627747"/>
            <a:ext cx="1460005" cy="14600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Database with solid fill">
            <a:extLst>
              <a:ext uri="{FF2B5EF4-FFF2-40B4-BE49-F238E27FC236}">
                <a16:creationId xmlns:a16="http://schemas.microsoft.com/office/drawing/2014/main" id="{D4B714ED-9D2C-9234-451A-F7AEC80300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36493" y="2791181"/>
            <a:ext cx="1133130" cy="1133130"/>
          </a:xfrm>
          <a:prstGeom prst="rect">
            <a:avLst/>
          </a:prstGeom>
        </p:spPr>
      </p:pic>
      <p:sp>
        <p:nvSpPr>
          <p:cNvPr id="42" name="Text Placeholder 2">
            <a:extLst>
              <a:ext uri="{FF2B5EF4-FFF2-40B4-BE49-F238E27FC236}">
                <a16:creationId xmlns:a16="http://schemas.microsoft.com/office/drawing/2014/main" id="{519C3948-A561-8B72-CDDB-B685797E5574}"/>
              </a:ext>
            </a:extLst>
          </p:cNvPr>
          <p:cNvSpPr txBox="1">
            <a:spLocks/>
          </p:cNvSpPr>
          <p:nvPr/>
        </p:nvSpPr>
        <p:spPr>
          <a:xfrm>
            <a:off x="6298414" y="4328835"/>
            <a:ext cx="2409288"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Storage</a:t>
            </a:r>
          </a:p>
        </p:txBody>
      </p:sp>
      <p:sp>
        <p:nvSpPr>
          <p:cNvPr id="44" name="Oval 43">
            <a:extLst>
              <a:ext uri="{FF2B5EF4-FFF2-40B4-BE49-F238E27FC236}">
                <a16:creationId xmlns:a16="http://schemas.microsoft.com/office/drawing/2014/main" id="{7EC5AB3E-C9A9-A598-293A-EE527E989223}"/>
              </a:ext>
              <a:ext uri="{C183D7F6-B498-43B3-948B-1728B52AA6E4}">
                <adec:decorative xmlns:adec="http://schemas.microsoft.com/office/drawing/2017/decorative" val="1"/>
              </a:ext>
            </a:extLst>
          </p:cNvPr>
          <p:cNvSpPr/>
          <p:nvPr/>
        </p:nvSpPr>
        <p:spPr>
          <a:xfrm>
            <a:off x="9565108" y="2627747"/>
            <a:ext cx="1460005" cy="14600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Keyboard with solid fill">
            <a:extLst>
              <a:ext uri="{FF2B5EF4-FFF2-40B4-BE49-F238E27FC236}">
                <a16:creationId xmlns:a16="http://schemas.microsoft.com/office/drawing/2014/main" id="{F50458B3-CF64-C359-2814-FA21CEBEDC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728544" y="2791181"/>
            <a:ext cx="1133130" cy="1133130"/>
          </a:xfrm>
          <a:prstGeom prst="rect">
            <a:avLst/>
          </a:prstGeom>
        </p:spPr>
      </p:pic>
      <p:sp>
        <p:nvSpPr>
          <p:cNvPr id="46" name="Text Placeholder 2">
            <a:extLst>
              <a:ext uri="{FF2B5EF4-FFF2-40B4-BE49-F238E27FC236}">
                <a16:creationId xmlns:a16="http://schemas.microsoft.com/office/drawing/2014/main" id="{89EA0BD7-CDD4-AE88-8483-DDDC268731BD}"/>
              </a:ext>
            </a:extLst>
          </p:cNvPr>
          <p:cNvSpPr txBox="1">
            <a:spLocks/>
          </p:cNvSpPr>
          <p:nvPr/>
        </p:nvSpPr>
        <p:spPr>
          <a:xfrm>
            <a:off x="9090465" y="4328835"/>
            <a:ext cx="2409288" cy="9782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Device input and output (I/O)</a:t>
            </a:r>
          </a:p>
        </p:txBody>
      </p:sp>
      <p:sp>
        <p:nvSpPr>
          <p:cNvPr id="19" name="TextBox 18">
            <a:extLst>
              <a:ext uri="{FF2B5EF4-FFF2-40B4-BE49-F238E27FC236}">
                <a16:creationId xmlns:a16="http://schemas.microsoft.com/office/drawing/2014/main" id="{8BEEAEEE-BDC0-17C1-0E0C-D57215AF4BB5}"/>
              </a:ext>
            </a:extLst>
          </p:cNvPr>
          <p:cNvSpPr txBox="1"/>
          <p:nvPr/>
        </p:nvSpPr>
        <p:spPr>
          <a:xfrm>
            <a:off x="6566512" y="917955"/>
            <a:ext cx="5015888" cy="442674"/>
          </a:xfrm>
          <a:prstGeom prst="roundRect">
            <a:avLst/>
          </a:prstGeom>
          <a:noFill/>
          <a:ln w="19050">
            <a:solidFill>
              <a:schemeClr val="bg1"/>
            </a:solidFill>
          </a:ln>
        </p:spPr>
        <p:txBody>
          <a:bodyPr wrap="square" lIns="365760" tIns="45720" rIns="182880" bIns="45720" rtlCol="0">
            <a:spAutoFit/>
          </a:bodyPr>
          <a:lstStyle/>
          <a:p>
            <a:r>
              <a:rPr lang="en-US" sz="2000" dirty="0">
                <a:solidFill>
                  <a:schemeClr val="bg1"/>
                </a:solidFill>
              </a:rPr>
              <a:t>We’ll look at each of these in this class!</a:t>
            </a:r>
          </a:p>
        </p:txBody>
      </p:sp>
      <p:sp>
        <p:nvSpPr>
          <p:cNvPr id="20" name="Oval 19">
            <a:extLst>
              <a:ext uri="{FF2B5EF4-FFF2-40B4-BE49-F238E27FC236}">
                <a16:creationId xmlns:a16="http://schemas.microsoft.com/office/drawing/2014/main" id="{09543DE7-83D0-0430-9F75-8AB1A1845468}"/>
              </a:ext>
              <a:ext uri="{C183D7F6-B498-43B3-948B-1728B52AA6E4}">
                <adec:decorative xmlns:adec="http://schemas.microsoft.com/office/drawing/2017/decorative" val="1"/>
              </a:ext>
            </a:extLst>
          </p:cNvPr>
          <p:cNvSpPr/>
          <p:nvPr/>
        </p:nvSpPr>
        <p:spPr>
          <a:xfrm>
            <a:off x="6313063" y="851256"/>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296204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36" grpId="0" animBg="1"/>
      <p:bldP spid="38" grpId="0"/>
      <p:bldP spid="40" grpId="0" animBg="1"/>
      <p:bldP spid="42" grpId="0"/>
      <p:bldP spid="44" grpId="0" animBg="1"/>
      <p:bldP spid="46" grpId="0"/>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69600" cy="618631"/>
          </a:xfrm>
        </p:spPr>
        <p:txBody>
          <a:bodyPr/>
          <a:lstStyle/>
          <a:p>
            <a:r>
              <a:rPr lang="en-US" dirty="0"/>
              <a:t>Key Concepts</a:t>
            </a:r>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0"/>
          </p:nvPr>
        </p:nvSpPr>
        <p:spPr>
          <a:xfrm>
            <a:off x="1206500" y="2045375"/>
            <a:ext cx="4580687" cy="461665"/>
          </a:xfrm>
        </p:spPr>
        <p:txBody>
          <a:bodyPr wrap="square">
            <a:spAutoFit/>
          </a:bodyPr>
          <a:lstStyle/>
          <a:p>
            <a:pPr>
              <a:lnSpc>
                <a:spcPct val="100000"/>
              </a:lnSpc>
            </a:pPr>
            <a:r>
              <a:rPr lang="en-US" b="1" dirty="0">
                <a:solidFill>
                  <a:schemeClr val="tx1"/>
                </a:solidFill>
              </a:rPr>
              <a:t>Files</a:t>
            </a:r>
          </a:p>
        </p:txBody>
      </p:sp>
      <p:sp>
        <p:nvSpPr>
          <p:cNvPr id="14" name="Text Placeholder 2">
            <a:extLst>
              <a:ext uri="{FF2B5EF4-FFF2-40B4-BE49-F238E27FC236}">
                <a16:creationId xmlns:a16="http://schemas.microsoft.com/office/drawing/2014/main" id="{F8B74F7B-2873-4BA4-9E3F-EABCE4FDB437}"/>
              </a:ext>
            </a:extLst>
          </p:cNvPr>
          <p:cNvSpPr txBox="1">
            <a:spLocks/>
          </p:cNvSpPr>
          <p:nvPr/>
        </p:nvSpPr>
        <p:spPr>
          <a:xfrm>
            <a:off x="1206501" y="2538811"/>
            <a:ext cx="4580686" cy="1143903"/>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sz="2000" dirty="0"/>
              <a:t>Logically named persistent storage</a:t>
            </a:r>
          </a:p>
          <a:p>
            <a:pPr marL="342900" indent="-342900">
              <a:buClr>
                <a:schemeClr val="tx1"/>
              </a:buClr>
              <a:buFont typeface="Arial" panose="020B0604020202020204" pitchFamily="34" charset="0"/>
              <a:buChar char="•"/>
            </a:pPr>
            <a:r>
              <a:rPr lang="en-US" sz="2000" dirty="0"/>
              <a:t>Also, a paradigm for I/O devices, communication</a:t>
            </a:r>
          </a:p>
        </p:txBody>
      </p:sp>
      <p:sp>
        <p:nvSpPr>
          <p:cNvPr id="3" name="Text Placeholder 2">
            <a:extLst>
              <a:ext uri="{FF2B5EF4-FFF2-40B4-BE49-F238E27FC236}">
                <a16:creationId xmlns:a16="http://schemas.microsoft.com/office/drawing/2014/main" id="{755702FB-7389-558E-25AE-F56BD1FE9A69}"/>
              </a:ext>
            </a:extLst>
          </p:cNvPr>
          <p:cNvSpPr>
            <a:spLocks noGrp="1"/>
          </p:cNvSpPr>
          <p:nvPr>
            <p:ph type="body" sz="quarter" idx="11"/>
          </p:nvPr>
        </p:nvSpPr>
        <p:spPr>
          <a:xfrm>
            <a:off x="1206500" y="4069807"/>
            <a:ext cx="4580687" cy="461665"/>
          </a:xfrm>
        </p:spPr>
        <p:txBody>
          <a:bodyPr wrap="square">
            <a:spAutoFit/>
          </a:bodyPr>
          <a:lstStyle/>
          <a:p>
            <a:pPr>
              <a:lnSpc>
                <a:spcPct val="100000"/>
              </a:lnSpc>
            </a:pPr>
            <a:r>
              <a:rPr lang="en-US" b="1" dirty="0">
                <a:solidFill>
                  <a:schemeClr val="tx1"/>
                </a:solidFill>
              </a:rPr>
              <a:t>Process</a:t>
            </a:r>
          </a:p>
        </p:txBody>
      </p:sp>
      <p:grpSp>
        <p:nvGrpSpPr>
          <p:cNvPr id="7" name="Group 6">
            <a:extLst>
              <a:ext uri="{FF2B5EF4-FFF2-40B4-BE49-F238E27FC236}">
                <a16:creationId xmlns:a16="http://schemas.microsoft.com/office/drawing/2014/main" id="{D54169A5-D962-6843-361A-506210AE42C9}"/>
              </a:ext>
              <a:ext uri="{C183D7F6-B498-43B3-948B-1728B52AA6E4}">
                <adec:decorative xmlns:adec="http://schemas.microsoft.com/office/drawing/2017/decorative" val="1"/>
              </a:ext>
            </a:extLst>
          </p:cNvPr>
          <p:cNvGrpSpPr/>
          <p:nvPr/>
        </p:nvGrpSpPr>
        <p:grpSpPr>
          <a:xfrm>
            <a:off x="722965" y="2045375"/>
            <a:ext cx="416693" cy="461665"/>
            <a:chOff x="875365" y="3406513"/>
            <a:chExt cx="416693" cy="461665"/>
          </a:xfrm>
        </p:grpSpPr>
        <p:sp>
          <p:nvSpPr>
            <p:cNvPr id="8" name="Oval 7">
              <a:extLst>
                <a:ext uri="{FF2B5EF4-FFF2-40B4-BE49-F238E27FC236}">
                  <a16:creationId xmlns:a16="http://schemas.microsoft.com/office/drawing/2014/main" id="{E6703E90-12CF-2347-4B8A-82A1BA820938}"/>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9" name="TextBox 8">
              <a:extLst>
                <a:ext uri="{FF2B5EF4-FFF2-40B4-BE49-F238E27FC236}">
                  <a16:creationId xmlns:a16="http://schemas.microsoft.com/office/drawing/2014/main" id="{B1C9110A-B4A5-3EC9-20F6-EEC97FA57E74}"/>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0" name="Group 9">
            <a:extLst>
              <a:ext uri="{FF2B5EF4-FFF2-40B4-BE49-F238E27FC236}">
                <a16:creationId xmlns:a16="http://schemas.microsoft.com/office/drawing/2014/main" id="{B9DF359A-28BF-D138-8508-72CC677DF27C}"/>
              </a:ext>
              <a:ext uri="{C183D7F6-B498-43B3-948B-1728B52AA6E4}">
                <adec:decorative xmlns:adec="http://schemas.microsoft.com/office/drawing/2017/decorative" val="1"/>
              </a:ext>
            </a:extLst>
          </p:cNvPr>
          <p:cNvGrpSpPr/>
          <p:nvPr/>
        </p:nvGrpSpPr>
        <p:grpSpPr>
          <a:xfrm>
            <a:off x="722965" y="4069807"/>
            <a:ext cx="416693" cy="461665"/>
            <a:chOff x="875365" y="3406513"/>
            <a:chExt cx="416693" cy="461665"/>
          </a:xfrm>
        </p:grpSpPr>
        <p:sp>
          <p:nvSpPr>
            <p:cNvPr id="11" name="Oval 10">
              <a:extLst>
                <a:ext uri="{FF2B5EF4-FFF2-40B4-BE49-F238E27FC236}">
                  <a16:creationId xmlns:a16="http://schemas.microsoft.com/office/drawing/2014/main" id="{36552BAD-2E5D-07EA-7581-5DB52DAED060}"/>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TextBox 11">
              <a:extLst>
                <a:ext uri="{FF2B5EF4-FFF2-40B4-BE49-F238E27FC236}">
                  <a16:creationId xmlns:a16="http://schemas.microsoft.com/office/drawing/2014/main" id="{EA6A1F2D-0AEB-1425-F843-B818219B8B69}"/>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sp>
        <p:nvSpPr>
          <p:cNvPr id="13" name="Text Placeholder 2">
            <a:extLst>
              <a:ext uri="{FF2B5EF4-FFF2-40B4-BE49-F238E27FC236}">
                <a16:creationId xmlns:a16="http://schemas.microsoft.com/office/drawing/2014/main" id="{7F5B12BC-E4C3-236A-D9F0-C851EC7908FA}"/>
              </a:ext>
            </a:extLst>
          </p:cNvPr>
          <p:cNvSpPr txBox="1">
            <a:spLocks/>
          </p:cNvSpPr>
          <p:nvPr/>
        </p:nvSpPr>
        <p:spPr>
          <a:xfrm>
            <a:off x="1206501" y="4516958"/>
            <a:ext cx="4178299" cy="83612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Program in execution</a:t>
            </a:r>
          </a:p>
          <a:p>
            <a:pPr marL="342900" indent="-342900">
              <a:buFont typeface="Arial" panose="020B0604020202020204" pitchFamily="34" charset="0"/>
              <a:buChar char="•"/>
            </a:pPr>
            <a:r>
              <a:rPr lang="en-US" sz="2000" dirty="0"/>
              <a:t>Not the same as a program</a:t>
            </a:r>
          </a:p>
        </p:txBody>
      </p:sp>
    </p:spTree>
    <p:extLst>
      <p:ext uri="{BB962C8B-B14F-4D97-AF65-F5344CB8AC3E}">
        <p14:creationId xmlns:p14="http://schemas.microsoft.com/office/powerpoint/2010/main" val="285434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86AB-673F-8E9E-487C-AA863917D46A}"/>
              </a:ext>
            </a:extLst>
          </p:cNvPr>
          <p:cNvSpPr>
            <a:spLocks noGrp="1"/>
          </p:cNvSpPr>
          <p:nvPr>
            <p:ph type="title"/>
          </p:nvPr>
        </p:nvSpPr>
        <p:spPr>
          <a:xfrm>
            <a:off x="609600" y="555162"/>
            <a:ext cx="6324600" cy="849463"/>
          </a:xfrm>
        </p:spPr>
        <p:txBody>
          <a:bodyPr/>
          <a:lstStyle/>
          <a:p>
            <a:r>
              <a:rPr lang="en-US" dirty="0"/>
              <a:t>File Storage</a:t>
            </a:r>
          </a:p>
        </p:txBody>
      </p:sp>
      <p:sp>
        <p:nvSpPr>
          <p:cNvPr id="3" name="Text Placeholder 2">
            <a:extLst>
              <a:ext uri="{FF2B5EF4-FFF2-40B4-BE49-F238E27FC236}">
                <a16:creationId xmlns:a16="http://schemas.microsoft.com/office/drawing/2014/main" id="{EC4F1FC1-3FB0-A18E-608D-5F223B0A4313}"/>
              </a:ext>
            </a:extLst>
          </p:cNvPr>
          <p:cNvSpPr>
            <a:spLocks noGrp="1"/>
          </p:cNvSpPr>
          <p:nvPr>
            <p:ph type="body" sz="quarter" idx="15"/>
          </p:nvPr>
        </p:nvSpPr>
        <p:spPr>
          <a:xfrm>
            <a:off x="608012" y="1627700"/>
            <a:ext cx="6172798" cy="707886"/>
          </a:xfrm>
        </p:spPr>
        <p:txBody>
          <a:bodyPr/>
          <a:lstStyle/>
          <a:p>
            <a:pPr marL="342900" indent="-342900">
              <a:buClr>
                <a:schemeClr val="tx1"/>
              </a:buClr>
              <a:buFont typeface="Arial" panose="020B0604020202020204" pitchFamily="34" charset="0"/>
              <a:buChar char="•"/>
            </a:pPr>
            <a:r>
              <a:rPr lang="en-US" dirty="0"/>
              <a:t>Operating systems facilitate storage of data via </a:t>
            </a:r>
            <a:r>
              <a:rPr lang="en-US" b="1" dirty="0">
                <a:solidFill>
                  <a:schemeClr val="tx1"/>
                </a:solidFill>
              </a:rPr>
              <a:t>File Systems</a:t>
            </a:r>
            <a:r>
              <a:rPr lang="en-US" dirty="0"/>
              <a:t>.</a:t>
            </a:r>
          </a:p>
        </p:txBody>
      </p:sp>
      <p:pic>
        <p:nvPicPr>
          <p:cNvPr id="6" name="Picture Placeholder 5">
            <a:extLst>
              <a:ext uri="{FF2B5EF4-FFF2-40B4-BE49-F238E27FC236}">
                <a16:creationId xmlns:a16="http://schemas.microsoft.com/office/drawing/2014/main" id="{F5D08411-BF0B-6FE9-D2C9-C9592A2499E8}"/>
              </a:ext>
              <a:ext uri="{C183D7F6-B498-43B3-948B-1728B52AA6E4}">
                <adec:decorative xmlns:adec="http://schemas.microsoft.com/office/drawing/2017/decorative" val="1"/>
              </a:ext>
            </a:extLst>
          </p:cNvPr>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l="27373" r="27373"/>
          <a:stretch>
            <a:fillRect/>
          </a:stretch>
        </p:blipFill>
        <p:spPr/>
      </p:pic>
      <p:sp>
        <p:nvSpPr>
          <p:cNvPr id="7" name="Text Placeholder 2">
            <a:extLst>
              <a:ext uri="{FF2B5EF4-FFF2-40B4-BE49-F238E27FC236}">
                <a16:creationId xmlns:a16="http://schemas.microsoft.com/office/drawing/2014/main" id="{AD1D4127-142D-9DF6-0CCE-A114192B2C7D}"/>
              </a:ext>
            </a:extLst>
          </p:cNvPr>
          <p:cNvSpPr txBox="1">
            <a:spLocks/>
          </p:cNvSpPr>
          <p:nvPr/>
        </p:nvSpPr>
        <p:spPr>
          <a:xfrm>
            <a:off x="608012" y="2558661"/>
            <a:ext cx="6445931" cy="1423467"/>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File systems:</a:t>
            </a:r>
          </a:p>
          <a:p>
            <a:pPr marL="1028700" lvl="1" indent="-342900">
              <a:buClr>
                <a:schemeClr val="tx1"/>
              </a:buClr>
            </a:pPr>
            <a:r>
              <a:rPr lang="en-US" sz="2000" dirty="0">
                <a:solidFill>
                  <a:schemeClr val="bg1"/>
                </a:solidFill>
              </a:rPr>
              <a:t>Pattern to the arrangement of data on disk</a:t>
            </a:r>
          </a:p>
          <a:p>
            <a:pPr marL="1028700" lvl="1" indent="-342900">
              <a:buClr>
                <a:schemeClr val="tx1"/>
              </a:buClr>
            </a:pPr>
            <a:r>
              <a:rPr lang="en-US" sz="2000" dirty="0">
                <a:solidFill>
                  <a:schemeClr val="bg1"/>
                </a:solidFill>
              </a:rPr>
              <a:t>Have a mounting scheme (C:\, /</a:t>
            </a:r>
            <a:r>
              <a:rPr lang="en-US" sz="2000" dirty="0" err="1">
                <a:solidFill>
                  <a:schemeClr val="bg1"/>
                </a:solidFill>
              </a:rPr>
              <a:t>mnt</a:t>
            </a:r>
            <a:r>
              <a:rPr lang="en-US" sz="2000" dirty="0">
                <a:solidFill>
                  <a:schemeClr val="bg1"/>
                </a:solidFill>
              </a:rPr>
              <a:t>/disk, etc.)</a:t>
            </a:r>
          </a:p>
          <a:p>
            <a:pPr marL="1028700" lvl="1" indent="-342900">
              <a:buClr>
                <a:schemeClr val="tx1"/>
              </a:buClr>
            </a:pPr>
            <a:r>
              <a:rPr lang="en-US" sz="2000" dirty="0">
                <a:solidFill>
                  <a:schemeClr val="bg1"/>
                </a:solidFill>
              </a:rPr>
              <a:t>Usually involve a naming and directory system</a:t>
            </a:r>
          </a:p>
        </p:txBody>
      </p:sp>
      <p:sp>
        <p:nvSpPr>
          <p:cNvPr id="9" name="Text Placeholder 2">
            <a:extLst>
              <a:ext uri="{FF2B5EF4-FFF2-40B4-BE49-F238E27FC236}">
                <a16:creationId xmlns:a16="http://schemas.microsoft.com/office/drawing/2014/main" id="{D925A777-5AFD-1E48-3F46-CC8FCFC33B4C}"/>
              </a:ext>
            </a:extLst>
          </p:cNvPr>
          <p:cNvSpPr txBox="1">
            <a:spLocks/>
          </p:cNvSpPr>
          <p:nvPr/>
        </p:nvSpPr>
        <p:spPr>
          <a:xfrm>
            <a:off x="608012" y="4205203"/>
            <a:ext cx="6445931" cy="1082348"/>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Other possible features:</a:t>
            </a:r>
          </a:p>
          <a:p>
            <a:pPr marL="1028700" lvl="1" indent="-342900">
              <a:buClr>
                <a:schemeClr val="tx1"/>
              </a:buClr>
            </a:pPr>
            <a:r>
              <a:rPr lang="en-US" sz="2000" dirty="0">
                <a:solidFill>
                  <a:schemeClr val="bg1"/>
                </a:solidFill>
              </a:rPr>
              <a:t>Redundancy</a:t>
            </a:r>
          </a:p>
          <a:p>
            <a:pPr marL="1028700" lvl="1" indent="-342900">
              <a:buClr>
                <a:schemeClr val="tx1"/>
              </a:buClr>
            </a:pPr>
            <a:r>
              <a:rPr lang="en-US" sz="2000" dirty="0">
                <a:solidFill>
                  <a:schemeClr val="bg1"/>
                </a:solidFill>
              </a:rPr>
              <a:t>Networking</a:t>
            </a:r>
          </a:p>
        </p:txBody>
      </p:sp>
      <p:sp>
        <p:nvSpPr>
          <p:cNvPr id="8" name="TextBox 7">
            <a:extLst>
              <a:ext uri="{FF2B5EF4-FFF2-40B4-BE49-F238E27FC236}">
                <a16:creationId xmlns:a16="http://schemas.microsoft.com/office/drawing/2014/main" id="{59631B52-E646-22BC-AE0B-9B9BBAE20638}"/>
              </a:ext>
            </a:extLst>
          </p:cNvPr>
          <p:cNvSpPr txBox="1"/>
          <p:nvPr/>
        </p:nvSpPr>
        <p:spPr>
          <a:xfrm>
            <a:off x="851512" y="5510627"/>
            <a:ext cx="6202431" cy="783193"/>
          </a:xfrm>
          <a:prstGeom prst="roundRect">
            <a:avLst/>
          </a:prstGeom>
          <a:noFill/>
          <a:ln w="19050">
            <a:solidFill>
              <a:schemeClr val="bg1"/>
            </a:solidFill>
          </a:ln>
        </p:spPr>
        <p:txBody>
          <a:bodyPr wrap="square" lIns="365760" tIns="45720" rIns="182880" bIns="45720" rtlCol="0">
            <a:spAutoFit/>
          </a:bodyPr>
          <a:lstStyle/>
          <a:p>
            <a:r>
              <a:rPr lang="en-US" sz="2000" dirty="0">
                <a:solidFill>
                  <a:schemeClr val="bg1"/>
                </a:solidFill>
              </a:rPr>
              <a:t>In modern systems, we don't read directly from the disc.</a:t>
            </a:r>
          </a:p>
        </p:txBody>
      </p:sp>
      <p:sp>
        <p:nvSpPr>
          <p:cNvPr id="10" name="Oval 9">
            <a:extLst>
              <a:ext uri="{FF2B5EF4-FFF2-40B4-BE49-F238E27FC236}">
                <a16:creationId xmlns:a16="http://schemas.microsoft.com/office/drawing/2014/main" id="{01944DF1-4444-48B5-CCA3-DEDBFB7B4060}"/>
              </a:ext>
              <a:ext uri="{C183D7F6-B498-43B3-948B-1728B52AA6E4}">
                <adec:decorative xmlns:adec="http://schemas.microsoft.com/office/drawing/2017/decorative" val="1"/>
              </a:ext>
            </a:extLst>
          </p:cNvPr>
          <p:cNvSpPr/>
          <p:nvPr/>
        </p:nvSpPr>
        <p:spPr>
          <a:xfrm>
            <a:off x="598063" y="5614188"/>
            <a:ext cx="576072" cy="576072"/>
          </a:xfrm>
          <a:prstGeom prst="ellipse">
            <a:avLst/>
          </a:prstGeom>
          <a:solidFill>
            <a:srgbClr val="1AB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2"/>
                </a:solidFill>
              </a:rPr>
              <a:t>!</a:t>
            </a:r>
          </a:p>
        </p:txBody>
      </p:sp>
    </p:spTree>
    <p:extLst>
      <p:ext uri="{BB962C8B-B14F-4D97-AF65-F5344CB8AC3E}">
        <p14:creationId xmlns:p14="http://schemas.microsoft.com/office/powerpoint/2010/main" val="147492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0"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5896E4-2D92-CF0A-27E0-B4839B31C211}"/>
              </a:ext>
            </a:extLst>
          </p:cNvPr>
          <p:cNvSpPr>
            <a:spLocks noGrp="1"/>
          </p:cNvSpPr>
          <p:nvPr>
            <p:ph type="title"/>
          </p:nvPr>
        </p:nvSpPr>
        <p:spPr>
          <a:xfrm>
            <a:off x="609600" y="555162"/>
            <a:ext cx="6478803" cy="1375761"/>
          </a:xfrm>
        </p:spPr>
        <p:txBody>
          <a:bodyPr>
            <a:spAutoFit/>
          </a:bodyPr>
          <a:lstStyle/>
          <a:p>
            <a:r>
              <a:rPr lang="en-US" dirty="0"/>
              <a:t>Programs &amp; Processes &amp; Threads, Oh My!</a:t>
            </a:r>
          </a:p>
        </p:txBody>
      </p:sp>
      <p:sp>
        <p:nvSpPr>
          <p:cNvPr id="29" name="Rounded Rectangle 27">
            <a:extLst>
              <a:ext uri="{FF2B5EF4-FFF2-40B4-BE49-F238E27FC236}">
                <a16:creationId xmlns:a16="http://schemas.microsoft.com/office/drawing/2014/main" id="{8A8E53CD-5B87-8792-B416-4F97F45CD2DD}"/>
              </a:ext>
              <a:ext uri="{C183D7F6-B498-43B3-948B-1728B52AA6E4}">
                <adec:decorative xmlns:adec="http://schemas.microsoft.com/office/drawing/2017/decorative" val="1"/>
              </a:ext>
            </a:extLst>
          </p:cNvPr>
          <p:cNvSpPr>
            <a:spLocks/>
          </p:cNvSpPr>
          <p:nvPr/>
        </p:nvSpPr>
        <p:spPr>
          <a:xfrm flipV="1">
            <a:off x="7472122" y="963479"/>
            <a:ext cx="2500200" cy="1625917"/>
          </a:xfrm>
          <a:prstGeom prst="rect">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7" name="Text Placeholder 2">
            <a:extLst>
              <a:ext uri="{FF2B5EF4-FFF2-40B4-BE49-F238E27FC236}">
                <a16:creationId xmlns:a16="http://schemas.microsoft.com/office/drawing/2014/main" id="{ECDBD23D-17C9-A696-04F9-85E9C09CBCF3}"/>
              </a:ext>
            </a:extLst>
          </p:cNvPr>
          <p:cNvSpPr txBox="1">
            <a:spLocks/>
          </p:cNvSpPr>
          <p:nvPr/>
        </p:nvSpPr>
        <p:spPr>
          <a:xfrm>
            <a:off x="608012" y="2136478"/>
            <a:ext cx="3702731" cy="9233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When we run a program (list of instructions), we create a process for it.</a:t>
            </a:r>
          </a:p>
        </p:txBody>
      </p:sp>
      <p:sp>
        <p:nvSpPr>
          <p:cNvPr id="8" name="Text Placeholder 2">
            <a:extLst>
              <a:ext uri="{FF2B5EF4-FFF2-40B4-BE49-F238E27FC236}">
                <a16:creationId xmlns:a16="http://schemas.microsoft.com/office/drawing/2014/main" id="{DA8B9CF4-083C-FB42-C511-FA84069CA587}"/>
              </a:ext>
            </a:extLst>
          </p:cNvPr>
          <p:cNvSpPr txBox="1">
            <a:spLocks/>
          </p:cNvSpPr>
          <p:nvPr/>
        </p:nvSpPr>
        <p:spPr>
          <a:xfrm>
            <a:off x="608012" y="3265362"/>
            <a:ext cx="3702731" cy="3118803"/>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Arial" panose="020B0604020202020204" pitchFamily="34" charset="0"/>
              <a:buChar char="•"/>
            </a:pPr>
            <a:r>
              <a:rPr lang="en-US" dirty="0"/>
              <a:t>A process:</a:t>
            </a:r>
          </a:p>
          <a:p>
            <a:pPr marL="1028700" lvl="1" indent="-342900">
              <a:buClr>
                <a:schemeClr val="tx1"/>
              </a:buClr>
            </a:pPr>
            <a:r>
              <a:rPr lang="en-US" sz="2000" dirty="0">
                <a:solidFill>
                  <a:schemeClr val="bg1"/>
                </a:solidFill>
              </a:rPr>
              <a:t>Is a running program (in execution)</a:t>
            </a:r>
          </a:p>
          <a:p>
            <a:pPr marL="1028700" lvl="1" indent="-342900">
              <a:buClr>
                <a:schemeClr val="tx1"/>
              </a:buClr>
            </a:pPr>
            <a:r>
              <a:rPr lang="en-US" sz="2000" dirty="0">
                <a:solidFill>
                  <a:schemeClr val="bg1"/>
                </a:solidFill>
              </a:rPr>
              <a:t>Has some address space</a:t>
            </a:r>
          </a:p>
          <a:p>
            <a:pPr marL="1028700" lvl="1" indent="-342900">
              <a:buClr>
                <a:schemeClr val="tx1"/>
              </a:buClr>
            </a:pPr>
            <a:r>
              <a:rPr lang="en-US" sz="2000" dirty="0">
                <a:solidFill>
                  <a:schemeClr val="bg1"/>
                </a:solidFill>
              </a:rPr>
              <a:t>Is associated with specific resources (container)</a:t>
            </a:r>
          </a:p>
          <a:p>
            <a:pPr marL="1028700" lvl="1" indent="-342900">
              <a:buClr>
                <a:schemeClr val="tx1"/>
              </a:buClr>
            </a:pPr>
            <a:r>
              <a:rPr lang="en-US" sz="2000" dirty="0">
                <a:solidFill>
                  <a:schemeClr val="bg1"/>
                </a:solidFill>
              </a:rPr>
              <a:t>Has one or more threads of execution</a:t>
            </a:r>
          </a:p>
        </p:txBody>
      </p:sp>
      <p:sp>
        <p:nvSpPr>
          <p:cNvPr id="10" name="Rounded Rectangle 27">
            <a:extLst>
              <a:ext uri="{FF2B5EF4-FFF2-40B4-BE49-F238E27FC236}">
                <a16:creationId xmlns:a16="http://schemas.microsoft.com/office/drawing/2014/main" id="{2B42AA37-8261-0D33-56F7-E90B03C10A01}"/>
              </a:ext>
            </a:extLst>
          </p:cNvPr>
          <p:cNvSpPr>
            <a:spLocks/>
          </p:cNvSpPr>
          <p:nvPr/>
        </p:nvSpPr>
        <p:spPr>
          <a:xfrm>
            <a:off x="7472122" y="576290"/>
            <a:ext cx="2500200" cy="387191"/>
          </a:xfrm>
          <a:prstGeom prst="round2Same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Process Tree Example</a:t>
            </a:r>
          </a:p>
        </p:txBody>
      </p:sp>
      <p:grpSp>
        <p:nvGrpSpPr>
          <p:cNvPr id="30" name="Group 29" descr="A process tree example. For more information on this chart, please contact your instructor.">
            <a:extLst>
              <a:ext uri="{FF2B5EF4-FFF2-40B4-BE49-F238E27FC236}">
                <a16:creationId xmlns:a16="http://schemas.microsoft.com/office/drawing/2014/main" id="{1FF455C2-0A6C-2016-59E3-CE7E4AB6CEA1}"/>
              </a:ext>
            </a:extLst>
          </p:cNvPr>
          <p:cNvGrpSpPr/>
          <p:nvPr/>
        </p:nvGrpSpPr>
        <p:grpSpPr>
          <a:xfrm>
            <a:off x="7739560" y="1119586"/>
            <a:ext cx="1965325" cy="1314655"/>
            <a:chOff x="7588250" y="1932660"/>
            <a:chExt cx="1965325" cy="1314655"/>
          </a:xfrm>
        </p:grpSpPr>
        <p:sp>
          <p:nvSpPr>
            <p:cNvPr id="12" name="Oval 11">
              <a:extLst>
                <a:ext uri="{FF2B5EF4-FFF2-40B4-BE49-F238E27FC236}">
                  <a16:creationId xmlns:a16="http://schemas.microsoft.com/office/drawing/2014/main" id="{B29CA4D9-B20D-D896-C9B3-21320075C383}"/>
                </a:ext>
                <a:ext uri="{C183D7F6-B498-43B3-948B-1728B52AA6E4}">
                  <adec:decorative xmlns:adec="http://schemas.microsoft.com/office/drawing/2017/decorative" val="1"/>
                </a:ext>
              </a:extLst>
            </p:cNvPr>
            <p:cNvSpPr/>
            <p:nvPr/>
          </p:nvSpPr>
          <p:spPr>
            <a:xfrm>
              <a:off x="8626475" y="1932660"/>
              <a:ext cx="349250" cy="338028"/>
            </a:xfrm>
            <a:prstGeom prst="ellipse">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A</a:t>
              </a:r>
            </a:p>
          </p:txBody>
        </p:sp>
        <p:sp>
          <p:nvSpPr>
            <p:cNvPr id="9" name="Oval 8">
              <a:extLst>
                <a:ext uri="{FF2B5EF4-FFF2-40B4-BE49-F238E27FC236}">
                  <a16:creationId xmlns:a16="http://schemas.microsoft.com/office/drawing/2014/main" id="{89181989-0684-DB57-566B-940D9AF1025C}"/>
                </a:ext>
                <a:ext uri="{C183D7F6-B498-43B3-948B-1728B52AA6E4}">
                  <adec:decorative xmlns:adec="http://schemas.microsoft.com/office/drawing/2017/decorative" val="1"/>
                </a:ext>
              </a:extLst>
            </p:cNvPr>
            <p:cNvSpPr/>
            <p:nvPr/>
          </p:nvSpPr>
          <p:spPr>
            <a:xfrm>
              <a:off x="8048625" y="2386330"/>
              <a:ext cx="349250" cy="338028"/>
            </a:xfrm>
            <a:prstGeom prst="ellipse">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B</a:t>
              </a:r>
            </a:p>
          </p:txBody>
        </p:sp>
        <p:sp>
          <p:nvSpPr>
            <p:cNvPr id="11" name="Oval 10">
              <a:extLst>
                <a:ext uri="{FF2B5EF4-FFF2-40B4-BE49-F238E27FC236}">
                  <a16:creationId xmlns:a16="http://schemas.microsoft.com/office/drawing/2014/main" id="{CDD22A87-51FB-940D-BF91-071A24C3B2C9}"/>
                </a:ext>
                <a:ext uri="{C183D7F6-B498-43B3-948B-1728B52AA6E4}">
                  <adec:decorative xmlns:adec="http://schemas.microsoft.com/office/drawing/2017/decorative" val="1"/>
                </a:ext>
              </a:extLst>
            </p:cNvPr>
            <p:cNvSpPr/>
            <p:nvPr/>
          </p:nvSpPr>
          <p:spPr>
            <a:xfrm>
              <a:off x="9204325" y="2386330"/>
              <a:ext cx="349250" cy="338028"/>
            </a:xfrm>
            <a:prstGeom prst="ellipse">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C</a:t>
              </a:r>
            </a:p>
          </p:txBody>
        </p:sp>
        <p:sp>
          <p:nvSpPr>
            <p:cNvPr id="14" name="Oval 13">
              <a:extLst>
                <a:ext uri="{FF2B5EF4-FFF2-40B4-BE49-F238E27FC236}">
                  <a16:creationId xmlns:a16="http://schemas.microsoft.com/office/drawing/2014/main" id="{79B30AC4-BA85-EB27-DFF9-96186E89290F}"/>
                </a:ext>
                <a:ext uri="{C183D7F6-B498-43B3-948B-1728B52AA6E4}">
                  <adec:decorative xmlns:adec="http://schemas.microsoft.com/office/drawing/2017/decorative" val="1"/>
                </a:ext>
              </a:extLst>
            </p:cNvPr>
            <p:cNvSpPr/>
            <p:nvPr/>
          </p:nvSpPr>
          <p:spPr>
            <a:xfrm>
              <a:off x="7588250" y="2909287"/>
              <a:ext cx="349250" cy="338028"/>
            </a:xfrm>
            <a:prstGeom prst="ellipse">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D</a:t>
              </a:r>
            </a:p>
          </p:txBody>
        </p:sp>
        <p:sp>
          <p:nvSpPr>
            <p:cNvPr id="15" name="Oval 14">
              <a:extLst>
                <a:ext uri="{FF2B5EF4-FFF2-40B4-BE49-F238E27FC236}">
                  <a16:creationId xmlns:a16="http://schemas.microsoft.com/office/drawing/2014/main" id="{478D44E0-B5A1-AD9A-F7B3-645E96DD7623}"/>
                </a:ext>
                <a:ext uri="{C183D7F6-B498-43B3-948B-1728B52AA6E4}">
                  <adec:decorative xmlns:adec="http://schemas.microsoft.com/office/drawing/2017/decorative" val="1"/>
                </a:ext>
              </a:extLst>
            </p:cNvPr>
            <p:cNvSpPr/>
            <p:nvPr/>
          </p:nvSpPr>
          <p:spPr>
            <a:xfrm>
              <a:off x="8048625" y="2909287"/>
              <a:ext cx="349250" cy="338028"/>
            </a:xfrm>
            <a:prstGeom prst="ellipse">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E</a:t>
              </a:r>
            </a:p>
          </p:txBody>
        </p:sp>
        <p:sp>
          <p:nvSpPr>
            <p:cNvPr id="16" name="Oval 15">
              <a:extLst>
                <a:ext uri="{FF2B5EF4-FFF2-40B4-BE49-F238E27FC236}">
                  <a16:creationId xmlns:a16="http://schemas.microsoft.com/office/drawing/2014/main" id="{475949E5-5A69-5D9D-361F-DACE7F6EA969}"/>
                </a:ext>
                <a:ext uri="{C183D7F6-B498-43B3-948B-1728B52AA6E4}">
                  <adec:decorative xmlns:adec="http://schemas.microsoft.com/office/drawing/2017/decorative" val="1"/>
                </a:ext>
              </a:extLst>
            </p:cNvPr>
            <p:cNvSpPr/>
            <p:nvPr/>
          </p:nvSpPr>
          <p:spPr>
            <a:xfrm>
              <a:off x="8509000" y="2909287"/>
              <a:ext cx="349250" cy="338028"/>
            </a:xfrm>
            <a:prstGeom prst="ellipse">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F</a:t>
              </a:r>
            </a:p>
          </p:txBody>
        </p:sp>
        <p:cxnSp>
          <p:nvCxnSpPr>
            <p:cNvPr id="3" name="Connector: Elbow 2">
              <a:extLst>
                <a:ext uri="{FF2B5EF4-FFF2-40B4-BE49-F238E27FC236}">
                  <a16:creationId xmlns:a16="http://schemas.microsoft.com/office/drawing/2014/main" id="{9C74DA1D-D417-9A87-5E7C-9E262B1D51F2}"/>
                </a:ext>
                <a:ext uri="{C183D7F6-B498-43B3-948B-1728B52AA6E4}">
                  <adec:decorative xmlns:adec="http://schemas.microsoft.com/office/drawing/2017/decorative" val="1"/>
                </a:ext>
              </a:extLst>
            </p:cNvPr>
            <p:cNvCxnSpPr>
              <a:stCxn id="12" idx="4"/>
              <a:endCxn id="9" idx="0"/>
            </p:cNvCxnSpPr>
            <p:nvPr/>
          </p:nvCxnSpPr>
          <p:spPr>
            <a:xfrm rot="5400000">
              <a:off x="8454354" y="2039584"/>
              <a:ext cx="115642" cy="577850"/>
            </a:xfrm>
            <a:prstGeom prst="bentConnector3">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07AA020-ABAC-4B80-4EE3-5D346434F721}"/>
                </a:ext>
                <a:ext uri="{C183D7F6-B498-43B3-948B-1728B52AA6E4}">
                  <adec:decorative xmlns:adec="http://schemas.microsoft.com/office/drawing/2017/decorative" val="1"/>
                </a:ext>
              </a:extLst>
            </p:cNvPr>
            <p:cNvCxnSpPr>
              <a:cxnSpLocks/>
              <a:stCxn id="9" idx="4"/>
              <a:endCxn id="14" idx="0"/>
            </p:cNvCxnSpPr>
            <p:nvPr/>
          </p:nvCxnSpPr>
          <p:spPr>
            <a:xfrm rot="5400000">
              <a:off x="7900599" y="2586635"/>
              <a:ext cx="184929" cy="460375"/>
            </a:xfrm>
            <a:prstGeom prst="bentConnector3">
              <a:avLst>
                <a:gd name="adj1" fmla="val 50000"/>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1AA66A-969A-033D-669C-5981E40DDE8C}"/>
                </a:ext>
                <a:ext uri="{C183D7F6-B498-43B3-948B-1728B52AA6E4}">
                  <adec:decorative xmlns:adec="http://schemas.microsoft.com/office/drawing/2017/decorative" val="1"/>
                </a:ext>
              </a:extLst>
            </p:cNvPr>
            <p:cNvCxnSpPr>
              <a:stCxn id="9" idx="4"/>
              <a:endCxn id="15" idx="0"/>
            </p:cNvCxnSpPr>
            <p:nvPr/>
          </p:nvCxnSpPr>
          <p:spPr>
            <a:xfrm>
              <a:off x="8223250" y="2724358"/>
              <a:ext cx="0" cy="184929"/>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1F31254-148C-1061-9A20-3BAA032E6681}"/>
                </a:ext>
                <a:ext uri="{C183D7F6-B498-43B3-948B-1728B52AA6E4}">
                  <adec:decorative xmlns:adec="http://schemas.microsoft.com/office/drawing/2017/decorative" val="1"/>
                </a:ext>
              </a:extLst>
            </p:cNvPr>
            <p:cNvCxnSpPr>
              <a:cxnSpLocks/>
              <a:stCxn id="9" idx="4"/>
              <a:endCxn id="16" idx="0"/>
            </p:cNvCxnSpPr>
            <p:nvPr/>
          </p:nvCxnSpPr>
          <p:spPr>
            <a:xfrm rot="16200000" flipH="1">
              <a:off x="8360973" y="2586634"/>
              <a:ext cx="184929" cy="460375"/>
            </a:xfrm>
            <a:prstGeom prst="bentConnector3">
              <a:avLst>
                <a:gd name="adj1" fmla="val 50000"/>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1D8F325-447B-EF65-5288-2A82C4434D56}"/>
                </a:ext>
                <a:ext uri="{C183D7F6-B498-43B3-948B-1728B52AA6E4}">
                  <adec:decorative xmlns:adec="http://schemas.microsoft.com/office/drawing/2017/decorative" val="1"/>
                </a:ext>
              </a:extLst>
            </p:cNvPr>
            <p:cNvCxnSpPr>
              <a:cxnSpLocks/>
              <a:stCxn id="12" idx="4"/>
              <a:endCxn id="11" idx="0"/>
            </p:cNvCxnSpPr>
            <p:nvPr/>
          </p:nvCxnSpPr>
          <p:spPr>
            <a:xfrm rot="16200000" flipH="1">
              <a:off x="9032204" y="2039584"/>
              <a:ext cx="115642" cy="577850"/>
            </a:xfrm>
            <a:prstGeom prst="bentConnector3">
              <a:avLst>
                <a:gd name="adj1" fmla="val 50000"/>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1" name="Rounded Rectangle 27" descr="A thread example. Please contact instructor for more information on this image">
            <a:extLst>
              <a:ext uri="{FF2B5EF4-FFF2-40B4-BE49-F238E27FC236}">
                <a16:creationId xmlns:a16="http://schemas.microsoft.com/office/drawing/2014/main" id="{CE628C29-F502-C967-9301-D8D89821F40B}"/>
              </a:ext>
              <a:ext uri="{C183D7F6-B498-43B3-948B-1728B52AA6E4}">
                <adec:decorative xmlns:adec="http://schemas.microsoft.com/office/drawing/2017/decorative" val="1"/>
              </a:ext>
            </a:extLst>
          </p:cNvPr>
          <p:cNvSpPr>
            <a:spLocks/>
          </p:cNvSpPr>
          <p:nvPr/>
        </p:nvSpPr>
        <p:spPr>
          <a:xfrm flipV="1">
            <a:off x="4448175" y="3172499"/>
            <a:ext cx="6888163" cy="3211666"/>
          </a:xfrm>
          <a:prstGeom prst="rect">
            <a:avLst/>
          </a:prstGeom>
          <a:no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noAutofit/>
          </a:bodyPr>
          <a:lstStyle/>
          <a:p>
            <a:pPr algn="ctr"/>
            <a:endParaRPr lang="en-US" dirty="0">
              <a:solidFill>
                <a:srgbClr val="010022"/>
              </a:solidFill>
              <a:cs typeface="Calibri" panose="020F0502020204030204" pitchFamily="34" charset="0"/>
            </a:endParaRPr>
          </a:p>
        </p:txBody>
      </p:sp>
      <p:sp>
        <p:nvSpPr>
          <p:cNvPr id="32" name="Rounded Rectangle 27">
            <a:extLst>
              <a:ext uri="{FF2B5EF4-FFF2-40B4-BE49-F238E27FC236}">
                <a16:creationId xmlns:a16="http://schemas.microsoft.com/office/drawing/2014/main" id="{CF854B3F-CEAC-36DD-6B1A-8AEBE4A39F8B}"/>
              </a:ext>
            </a:extLst>
          </p:cNvPr>
          <p:cNvSpPr>
            <a:spLocks/>
          </p:cNvSpPr>
          <p:nvPr/>
        </p:nvSpPr>
        <p:spPr>
          <a:xfrm>
            <a:off x="4448175" y="2785308"/>
            <a:ext cx="6888163" cy="387191"/>
          </a:xfrm>
          <a:prstGeom prst="round2SameRect">
            <a:avLst/>
          </a:prstGeom>
          <a:solidFill>
            <a:schemeClr val="tx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rgbClr val="010022"/>
                </a:solidFill>
                <a:cs typeface="Calibri" panose="020F0502020204030204" pitchFamily="34" charset="0"/>
              </a:rPr>
              <a:t>Thread Example</a:t>
            </a:r>
          </a:p>
        </p:txBody>
      </p:sp>
      <p:grpSp>
        <p:nvGrpSpPr>
          <p:cNvPr id="70" name="Group 69" descr="A thread example. Please contact instructor for more information on this image">
            <a:extLst>
              <a:ext uri="{FF2B5EF4-FFF2-40B4-BE49-F238E27FC236}">
                <a16:creationId xmlns:a16="http://schemas.microsoft.com/office/drawing/2014/main" id="{17305C88-AB7C-81D5-5C37-7B8889A10B44}"/>
              </a:ext>
            </a:extLst>
          </p:cNvPr>
          <p:cNvGrpSpPr/>
          <p:nvPr/>
        </p:nvGrpSpPr>
        <p:grpSpPr>
          <a:xfrm>
            <a:off x="4585233" y="3304094"/>
            <a:ext cx="6614047" cy="2948476"/>
            <a:chOff x="4549253" y="3261683"/>
            <a:chExt cx="6614047" cy="2948476"/>
          </a:xfrm>
        </p:grpSpPr>
        <p:sp>
          <p:nvSpPr>
            <p:cNvPr id="40" name="Rectangle 39">
              <a:extLst>
                <a:ext uri="{FF2B5EF4-FFF2-40B4-BE49-F238E27FC236}">
                  <a16:creationId xmlns:a16="http://schemas.microsoft.com/office/drawing/2014/main" id="{31CCBF04-2A6A-0488-A82E-214B7F50EB6A}"/>
                </a:ext>
                <a:ext uri="{C183D7F6-B498-43B3-948B-1728B52AA6E4}">
                  <adec:decorative xmlns:adec="http://schemas.microsoft.com/office/drawing/2017/decorative" val="1"/>
                </a:ext>
              </a:extLst>
            </p:cNvPr>
            <p:cNvSpPr/>
            <p:nvPr/>
          </p:nvSpPr>
          <p:spPr>
            <a:xfrm>
              <a:off x="4549253" y="3261683"/>
              <a:ext cx="2636294"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F45603F-7391-C260-B253-A791E4445108}"/>
                </a:ext>
                <a:ext uri="{C183D7F6-B498-43B3-948B-1728B52AA6E4}">
                  <adec:decorative xmlns:adec="http://schemas.microsoft.com/office/drawing/2017/decorative" val="1"/>
                </a:ext>
              </a:extLst>
            </p:cNvPr>
            <p:cNvSpPr/>
            <p:nvPr/>
          </p:nvSpPr>
          <p:spPr>
            <a:xfrm>
              <a:off x="4549253" y="3801099"/>
              <a:ext cx="2636294"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E7B06F1-BDAB-06D3-0327-57547BCE09DF}"/>
                </a:ext>
                <a:ext uri="{C183D7F6-B498-43B3-948B-1728B52AA6E4}">
                  <adec:decorative xmlns:adec="http://schemas.microsoft.com/office/drawing/2017/decorative" val="1"/>
                </a:ext>
              </a:extLst>
            </p:cNvPr>
            <p:cNvSpPr/>
            <p:nvPr/>
          </p:nvSpPr>
          <p:spPr>
            <a:xfrm>
              <a:off x="4549253" y="4340516"/>
              <a:ext cx="2636294" cy="18696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C365AC6-6D0E-BF4E-A7A0-1343716AB861}"/>
                </a:ext>
                <a:ext uri="{C183D7F6-B498-43B3-948B-1728B52AA6E4}">
                  <adec:decorative xmlns:adec="http://schemas.microsoft.com/office/drawing/2017/decorative" val="1"/>
                </a:ext>
              </a:extLst>
            </p:cNvPr>
            <p:cNvSpPr/>
            <p:nvPr/>
          </p:nvSpPr>
          <p:spPr>
            <a:xfrm>
              <a:off x="4639742" y="3337796"/>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data</a:t>
              </a:r>
            </a:p>
          </p:txBody>
        </p:sp>
        <p:sp>
          <p:nvSpPr>
            <p:cNvPr id="34" name="Rectangle 33">
              <a:extLst>
                <a:ext uri="{FF2B5EF4-FFF2-40B4-BE49-F238E27FC236}">
                  <a16:creationId xmlns:a16="http://schemas.microsoft.com/office/drawing/2014/main" id="{6E997659-0280-A225-AE0E-930F28D75E1C}"/>
                </a:ext>
                <a:ext uri="{C183D7F6-B498-43B3-948B-1728B52AA6E4}">
                  <adec:decorative xmlns:adec="http://schemas.microsoft.com/office/drawing/2017/decorative" val="1"/>
                </a:ext>
              </a:extLst>
            </p:cNvPr>
            <p:cNvSpPr/>
            <p:nvPr/>
          </p:nvSpPr>
          <p:spPr>
            <a:xfrm>
              <a:off x="5891327" y="3337796"/>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files</a:t>
              </a:r>
            </a:p>
          </p:txBody>
        </p:sp>
        <p:sp>
          <p:nvSpPr>
            <p:cNvPr id="35" name="Rectangle 34">
              <a:extLst>
                <a:ext uri="{FF2B5EF4-FFF2-40B4-BE49-F238E27FC236}">
                  <a16:creationId xmlns:a16="http://schemas.microsoft.com/office/drawing/2014/main" id="{65DD6EF5-8AD5-7DC3-D43F-D0874797173D}"/>
                </a:ext>
                <a:ext uri="{C183D7F6-B498-43B3-948B-1728B52AA6E4}">
                  <adec:decorative xmlns:adec="http://schemas.microsoft.com/office/drawing/2017/decorative" val="1"/>
                </a:ext>
              </a:extLst>
            </p:cNvPr>
            <p:cNvSpPr/>
            <p:nvPr/>
          </p:nvSpPr>
          <p:spPr>
            <a:xfrm>
              <a:off x="4639742" y="3877212"/>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registers</a:t>
              </a:r>
            </a:p>
          </p:txBody>
        </p:sp>
        <p:sp>
          <p:nvSpPr>
            <p:cNvPr id="36" name="Rectangle 35">
              <a:extLst>
                <a:ext uri="{FF2B5EF4-FFF2-40B4-BE49-F238E27FC236}">
                  <a16:creationId xmlns:a16="http://schemas.microsoft.com/office/drawing/2014/main" id="{8E59D757-0CAD-34DA-CC4B-3E38CCD9A8DB}"/>
                </a:ext>
                <a:ext uri="{C183D7F6-B498-43B3-948B-1728B52AA6E4}">
                  <adec:decorative xmlns:adec="http://schemas.microsoft.com/office/drawing/2017/decorative" val="1"/>
                </a:ext>
              </a:extLst>
            </p:cNvPr>
            <p:cNvSpPr/>
            <p:nvPr/>
          </p:nvSpPr>
          <p:spPr>
            <a:xfrm>
              <a:off x="5891327" y="3877212"/>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stack</a:t>
              </a:r>
            </a:p>
          </p:txBody>
        </p:sp>
        <p:sp>
          <p:nvSpPr>
            <p:cNvPr id="37" name="Rectangle 36">
              <a:extLst>
                <a:ext uri="{FF2B5EF4-FFF2-40B4-BE49-F238E27FC236}">
                  <a16:creationId xmlns:a16="http://schemas.microsoft.com/office/drawing/2014/main" id="{1B391155-4457-A8D7-0E5E-1A6CF7030F2F}"/>
                </a:ext>
                <a:ext uri="{C183D7F6-B498-43B3-948B-1728B52AA6E4}">
                  <adec:decorative xmlns:adec="http://schemas.microsoft.com/office/drawing/2017/decorative" val="1"/>
                </a:ext>
              </a:extLst>
            </p:cNvPr>
            <p:cNvSpPr/>
            <p:nvPr/>
          </p:nvSpPr>
          <p:spPr>
            <a:xfrm>
              <a:off x="5265535" y="4739212"/>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code</a:t>
              </a:r>
            </a:p>
          </p:txBody>
        </p:sp>
        <p:sp>
          <p:nvSpPr>
            <p:cNvPr id="41" name="Freeform: Shape 40">
              <a:extLst>
                <a:ext uri="{FF2B5EF4-FFF2-40B4-BE49-F238E27FC236}">
                  <a16:creationId xmlns:a16="http://schemas.microsoft.com/office/drawing/2014/main" id="{FCDA3687-104D-6ACF-BEAD-B2095C1F9B7B}"/>
                </a:ext>
                <a:ext uri="{C183D7F6-B498-43B3-948B-1728B52AA6E4}">
                  <adec:decorative xmlns:adec="http://schemas.microsoft.com/office/drawing/2017/decorative" val="1"/>
                </a:ext>
              </a:extLst>
            </p:cNvPr>
            <p:cNvSpPr/>
            <p:nvPr/>
          </p:nvSpPr>
          <p:spPr>
            <a:xfrm>
              <a:off x="5726395" y="5233613"/>
              <a:ext cx="239375" cy="577850"/>
            </a:xfrm>
            <a:custGeom>
              <a:avLst/>
              <a:gdLst>
                <a:gd name="connsiteX0" fmla="*/ 163161 w 239375"/>
                <a:gd name="connsiteY0" fmla="*/ 0 h 577850"/>
                <a:gd name="connsiteX1" fmla="*/ 1236 w 239375"/>
                <a:gd name="connsiteY1" fmla="*/ 60325 h 577850"/>
                <a:gd name="connsiteX2" fmla="*/ 239361 w 239375"/>
                <a:gd name="connsiteY2" fmla="*/ 155575 h 577850"/>
                <a:gd name="connsiteX3" fmla="*/ 13936 w 239375"/>
                <a:gd name="connsiteY3" fmla="*/ 266700 h 577850"/>
                <a:gd name="connsiteX4" fmla="*/ 233011 w 239375"/>
                <a:gd name="connsiteY4" fmla="*/ 377825 h 577850"/>
                <a:gd name="connsiteX5" fmla="*/ 45686 w 239375"/>
                <a:gd name="connsiteY5" fmla="*/ 485775 h 577850"/>
                <a:gd name="connsiteX6" fmla="*/ 166336 w 239375"/>
                <a:gd name="connsiteY6" fmla="*/ 57785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75" h="577850">
                  <a:moveTo>
                    <a:pt x="163161" y="0"/>
                  </a:moveTo>
                  <a:cubicBezTo>
                    <a:pt x="75848" y="17198"/>
                    <a:pt x="-11464" y="34396"/>
                    <a:pt x="1236" y="60325"/>
                  </a:cubicBezTo>
                  <a:cubicBezTo>
                    <a:pt x="13936" y="86254"/>
                    <a:pt x="237244" y="121179"/>
                    <a:pt x="239361" y="155575"/>
                  </a:cubicBezTo>
                  <a:cubicBezTo>
                    <a:pt x="241478" y="189971"/>
                    <a:pt x="14994" y="229658"/>
                    <a:pt x="13936" y="266700"/>
                  </a:cubicBezTo>
                  <a:cubicBezTo>
                    <a:pt x="12878" y="303742"/>
                    <a:pt x="227719" y="341312"/>
                    <a:pt x="233011" y="377825"/>
                  </a:cubicBezTo>
                  <a:cubicBezTo>
                    <a:pt x="238303" y="414338"/>
                    <a:pt x="56798" y="452438"/>
                    <a:pt x="45686" y="485775"/>
                  </a:cubicBezTo>
                  <a:cubicBezTo>
                    <a:pt x="34574" y="519112"/>
                    <a:pt x="70028" y="569383"/>
                    <a:pt x="166336" y="5778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C08657-FE4A-53A0-69E9-48900543BFB1}"/>
                </a:ext>
                <a:ext uri="{C183D7F6-B498-43B3-948B-1728B52AA6E4}">
                  <adec:decorative xmlns:adec="http://schemas.microsoft.com/office/drawing/2017/decorative" val="1"/>
                </a:ext>
              </a:extLst>
            </p:cNvPr>
            <p:cNvSpPr/>
            <p:nvPr/>
          </p:nvSpPr>
          <p:spPr>
            <a:xfrm>
              <a:off x="7336584" y="3801099"/>
              <a:ext cx="3826716"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322F717-46F0-88F4-E393-9C1876B8AC5D}"/>
                </a:ext>
                <a:ext uri="{C183D7F6-B498-43B3-948B-1728B52AA6E4}">
                  <adec:decorative xmlns:adec="http://schemas.microsoft.com/office/drawing/2017/decorative" val="1"/>
                </a:ext>
              </a:extLst>
            </p:cNvPr>
            <p:cNvSpPr/>
            <p:nvPr/>
          </p:nvSpPr>
          <p:spPr>
            <a:xfrm>
              <a:off x="7336584" y="4340515"/>
              <a:ext cx="3826716"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EB18921-BA9E-4EB2-64E4-E48894C375E7}"/>
                </a:ext>
                <a:ext uri="{C183D7F6-B498-43B3-948B-1728B52AA6E4}">
                  <adec:decorative xmlns:adec="http://schemas.microsoft.com/office/drawing/2017/decorative" val="1"/>
                </a:ext>
              </a:extLst>
            </p:cNvPr>
            <p:cNvSpPr/>
            <p:nvPr/>
          </p:nvSpPr>
          <p:spPr>
            <a:xfrm>
              <a:off x="7336584" y="4879932"/>
              <a:ext cx="3826716" cy="133022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E0B13F3-A30D-6152-AE9B-6DA9CBA1EA87}"/>
                </a:ext>
                <a:ext uri="{C183D7F6-B498-43B3-948B-1728B52AA6E4}">
                  <adec:decorative xmlns:adec="http://schemas.microsoft.com/office/drawing/2017/decorative" val="1"/>
                </a:ext>
              </a:extLst>
            </p:cNvPr>
            <p:cNvSpPr/>
            <p:nvPr/>
          </p:nvSpPr>
          <p:spPr>
            <a:xfrm>
              <a:off x="7427073" y="3877212"/>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registers</a:t>
              </a:r>
              <a:endParaRPr lang="en-US" dirty="0">
                <a:solidFill>
                  <a:sysClr val="windowText" lastClr="000000"/>
                </a:solidFill>
              </a:endParaRPr>
            </a:p>
          </p:txBody>
        </p:sp>
        <p:sp>
          <p:nvSpPr>
            <p:cNvPr id="47" name="Rectangle 46">
              <a:extLst>
                <a:ext uri="{FF2B5EF4-FFF2-40B4-BE49-F238E27FC236}">
                  <a16:creationId xmlns:a16="http://schemas.microsoft.com/office/drawing/2014/main" id="{77EF4A80-F45B-7F86-D3A4-4DA8F267F90D}"/>
                </a:ext>
                <a:ext uri="{C183D7F6-B498-43B3-948B-1728B52AA6E4}">
                  <adec:decorative xmlns:adec="http://schemas.microsoft.com/office/drawing/2017/decorative" val="1"/>
                </a:ext>
              </a:extLst>
            </p:cNvPr>
            <p:cNvSpPr/>
            <p:nvPr/>
          </p:nvSpPr>
          <p:spPr>
            <a:xfrm>
              <a:off x="8678658" y="3877212"/>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registers</a:t>
              </a:r>
              <a:endParaRPr lang="en-US" dirty="0">
                <a:solidFill>
                  <a:sysClr val="windowText" lastClr="000000"/>
                </a:solidFill>
              </a:endParaRPr>
            </a:p>
          </p:txBody>
        </p:sp>
        <p:sp>
          <p:nvSpPr>
            <p:cNvPr id="48" name="Rectangle 47">
              <a:extLst>
                <a:ext uri="{FF2B5EF4-FFF2-40B4-BE49-F238E27FC236}">
                  <a16:creationId xmlns:a16="http://schemas.microsoft.com/office/drawing/2014/main" id="{30989ED7-80E9-7A2E-561B-8E5A7BFE9B31}"/>
                </a:ext>
                <a:ext uri="{C183D7F6-B498-43B3-948B-1728B52AA6E4}">
                  <adec:decorative xmlns:adec="http://schemas.microsoft.com/office/drawing/2017/decorative" val="1"/>
                </a:ext>
              </a:extLst>
            </p:cNvPr>
            <p:cNvSpPr/>
            <p:nvPr/>
          </p:nvSpPr>
          <p:spPr>
            <a:xfrm>
              <a:off x="7427073" y="4416628"/>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stack</a:t>
              </a:r>
              <a:endParaRPr lang="en-US" dirty="0">
                <a:solidFill>
                  <a:sysClr val="windowText" lastClr="000000"/>
                </a:solidFill>
              </a:endParaRPr>
            </a:p>
          </p:txBody>
        </p:sp>
        <p:sp>
          <p:nvSpPr>
            <p:cNvPr id="49" name="Rectangle 48">
              <a:extLst>
                <a:ext uri="{FF2B5EF4-FFF2-40B4-BE49-F238E27FC236}">
                  <a16:creationId xmlns:a16="http://schemas.microsoft.com/office/drawing/2014/main" id="{3FAE23DC-D782-7E6B-2BC8-762475C35837}"/>
                </a:ext>
                <a:ext uri="{C183D7F6-B498-43B3-948B-1728B52AA6E4}">
                  <adec:decorative xmlns:adec="http://schemas.microsoft.com/office/drawing/2017/decorative" val="1"/>
                </a:ext>
              </a:extLst>
            </p:cNvPr>
            <p:cNvSpPr/>
            <p:nvPr/>
          </p:nvSpPr>
          <p:spPr>
            <a:xfrm>
              <a:off x="8678658" y="4416628"/>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stack</a:t>
              </a:r>
              <a:endParaRPr lang="en-US" dirty="0">
                <a:solidFill>
                  <a:sysClr val="windowText" lastClr="000000"/>
                </a:solidFill>
              </a:endParaRPr>
            </a:p>
          </p:txBody>
        </p:sp>
        <p:sp>
          <p:nvSpPr>
            <p:cNvPr id="50" name="Rectangle 49">
              <a:extLst>
                <a:ext uri="{FF2B5EF4-FFF2-40B4-BE49-F238E27FC236}">
                  <a16:creationId xmlns:a16="http://schemas.microsoft.com/office/drawing/2014/main" id="{0E770973-D534-0348-AC04-325FD373B55E}"/>
                </a:ext>
                <a:ext uri="{C183D7F6-B498-43B3-948B-1728B52AA6E4}">
                  <adec:decorative xmlns:adec="http://schemas.microsoft.com/office/drawing/2017/decorative" val="1"/>
                </a:ext>
              </a:extLst>
            </p:cNvPr>
            <p:cNvSpPr/>
            <p:nvPr/>
          </p:nvSpPr>
          <p:spPr>
            <a:xfrm>
              <a:off x="7427073" y="4991223"/>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solidFill>
                  <a:sysClr val="windowText" lastClr="000000"/>
                </a:solidFill>
              </a:endParaRPr>
            </a:p>
          </p:txBody>
        </p:sp>
        <p:sp>
          <p:nvSpPr>
            <p:cNvPr id="51" name="Freeform: Shape 50">
              <a:extLst>
                <a:ext uri="{FF2B5EF4-FFF2-40B4-BE49-F238E27FC236}">
                  <a16:creationId xmlns:a16="http://schemas.microsoft.com/office/drawing/2014/main" id="{FC181122-1A6F-DD1F-9129-D53EDD0BCD1D}"/>
                </a:ext>
                <a:ext uri="{C183D7F6-B498-43B3-948B-1728B52AA6E4}">
                  <adec:decorative xmlns:adec="http://schemas.microsoft.com/office/drawing/2017/decorative" val="1"/>
                </a:ext>
              </a:extLst>
            </p:cNvPr>
            <p:cNvSpPr/>
            <p:nvPr/>
          </p:nvSpPr>
          <p:spPr>
            <a:xfrm>
              <a:off x="7887934" y="5485624"/>
              <a:ext cx="239375" cy="577850"/>
            </a:xfrm>
            <a:custGeom>
              <a:avLst/>
              <a:gdLst>
                <a:gd name="connsiteX0" fmla="*/ 163161 w 239375"/>
                <a:gd name="connsiteY0" fmla="*/ 0 h 577850"/>
                <a:gd name="connsiteX1" fmla="*/ 1236 w 239375"/>
                <a:gd name="connsiteY1" fmla="*/ 60325 h 577850"/>
                <a:gd name="connsiteX2" fmla="*/ 239361 w 239375"/>
                <a:gd name="connsiteY2" fmla="*/ 155575 h 577850"/>
                <a:gd name="connsiteX3" fmla="*/ 13936 w 239375"/>
                <a:gd name="connsiteY3" fmla="*/ 266700 h 577850"/>
                <a:gd name="connsiteX4" fmla="*/ 233011 w 239375"/>
                <a:gd name="connsiteY4" fmla="*/ 377825 h 577850"/>
                <a:gd name="connsiteX5" fmla="*/ 45686 w 239375"/>
                <a:gd name="connsiteY5" fmla="*/ 485775 h 577850"/>
                <a:gd name="connsiteX6" fmla="*/ 166336 w 239375"/>
                <a:gd name="connsiteY6" fmla="*/ 57785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75" h="577850">
                  <a:moveTo>
                    <a:pt x="163161" y="0"/>
                  </a:moveTo>
                  <a:cubicBezTo>
                    <a:pt x="75848" y="17198"/>
                    <a:pt x="-11464" y="34396"/>
                    <a:pt x="1236" y="60325"/>
                  </a:cubicBezTo>
                  <a:cubicBezTo>
                    <a:pt x="13936" y="86254"/>
                    <a:pt x="237244" y="121179"/>
                    <a:pt x="239361" y="155575"/>
                  </a:cubicBezTo>
                  <a:cubicBezTo>
                    <a:pt x="241478" y="189971"/>
                    <a:pt x="14994" y="229658"/>
                    <a:pt x="13936" y="266700"/>
                  </a:cubicBezTo>
                  <a:cubicBezTo>
                    <a:pt x="12878" y="303742"/>
                    <a:pt x="227719" y="341312"/>
                    <a:pt x="233011" y="377825"/>
                  </a:cubicBezTo>
                  <a:cubicBezTo>
                    <a:pt x="238303" y="414338"/>
                    <a:pt x="56798" y="452438"/>
                    <a:pt x="45686" y="485775"/>
                  </a:cubicBezTo>
                  <a:cubicBezTo>
                    <a:pt x="34574" y="519112"/>
                    <a:pt x="70028" y="569383"/>
                    <a:pt x="166336" y="5778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6E1F0FC-E529-6F88-8E48-A491D4E1B110}"/>
                </a:ext>
                <a:ext uri="{C183D7F6-B498-43B3-948B-1728B52AA6E4}">
                  <adec:decorative xmlns:adec="http://schemas.microsoft.com/office/drawing/2017/decorative" val="1"/>
                </a:ext>
              </a:extLst>
            </p:cNvPr>
            <p:cNvSpPr/>
            <p:nvPr/>
          </p:nvSpPr>
          <p:spPr>
            <a:xfrm>
              <a:off x="7336584" y="3263593"/>
              <a:ext cx="3826716" cy="5394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9DD1341-A18F-1E6E-5EBF-811CE19CD4FA}"/>
                </a:ext>
                <a:ext uri="{C183D7F6-B498-43B3-948B-1728B52AA6E4}">
                  <adec:decorative xmlns:adec="http://schemas.microsoft.com/office/drawing/2017/decorative" val="1"/>
                </a:ext>
              </a:extLst>
            </p:cNvPr>
            <p:cNvSpPr/>
            <p:nvPr/>
          </p:nvSpPr>
          <p:spPr>
            <a:xfrm>
              <a:off x="8052866" y="3339706"/>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data</a:t>
              </a:r>
            </a:p>
          </p:txBody>
        </p:sp>
        <p:sp>
          <p:nvSpPr>
            <p:cNvPr id="60" name="Rectangle 59">
              <a:extLst>
                <a:ext uri="{FF2B5EF4-FFF2-40B4-BE49-F238E27FC236}">
                  <a16:creationId xmlns:a16="http://schemas.microsoft.com/office/drawing/2014/main" id="{B870E57A-F9D1-787D-63F7-1A471C3320B9}"/>
                </a:ext>
                <a:ext uri="{C183D7F6-B498-43B3-948B-1728B52AA6E4}">
                  <adec:decorative xmlns:adec="http://schemas.microsoft.com/office/drawing/2017/decorative" val="1"/>
                </a:ext>
              </a:extLst>
            </p:cNvPr>
            <p:cNvSpPr/>
            <p:nvPr/>
          </p:nvSpPr>
          <p:spPr>
            <a:xfrm>
              <a:off x="9304451" y="3339706"/>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files</a:t>
              </a:r>
            </a:p>
          </p:txBody>
        </p:sp>
        <p:sp>
          <p:nvSpPr>
            <p:cNvPr id="61" name="Rectangle 60">
              <a:extLst>
                <a:ext uri="{FF2B5EF4-FFF2-40B4-BE49-F238E27FC236}">
                  <a16:creationId xmlns:a16="http://schemas.microsoft.com/office/drawing/2014/main" id="{97445BA5-65EF-CC27-C231-26192E9183F9}"/>
                </a:ext>
                <a:ext uri="{C183D7F6-B498-43B3-948B-1728B52AA6E4}">
                  <adec:decorative xmlns:adec="http://schemas.microsoft.com/office/drawing/2017/decorative" val="1"/>
                </a:ext>
              </a:extLst>
            </p:cNvPr>
            <p:cNvSpPr/>
            <p:nvPr/>
          </p:nvSpPr>
          <p:spPr>
            <a:xfrm>
              <a:off x="9930243" y="3877212"/>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registers</a:t>
              </a:r>
              <a:endParaRPr lang="en-US" dirty="0">
                <a:solidFill>
                  <a:sysClr val="windowText" lastClr="000000"/>
                </a:solidFill>
              </a:endParaRPr>
            </a:p>
          </p:txBody>
        </p:sp>
        <p:sp>
          <p:nvSpPr>
            <p:cNvPr id="62" name="Rectangle 61">
              <a:extLst>
                <a:ext uri="{FF2B5EF4-FFF2-40B4-BE49-F238E27FC236}">
                  <a16:creationId xmlns:a16="http://schemas.microsoft.com/office/drawing/2014/main" id="{995D21E8-E446-CCF1-5B67-393D48E15BF1}"/>
                </a:ext>
                <a:ext uri="{C183D7F6-B498-43B3-948B-1728B52AA6E4}">
                  <adec:decorative xmlns:adec="http://schemas.microsoft.com/office/drawing/2017/decorative" val="1"/>
                </a:ext>
              </a:extLst>
            </p:cNvPr>
            <p:cNvSpPr/>
            <p:nvPr/>
          </p:nvSpPr>
          <p:spPr>
            <a:xfrm>
              <a:off x="9930243" y="4416628"/>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a:solidFill>
                    <a:sysClr val="windowText" lastClr="000000"/>
                  </a:solidFill>
                </a:rPr>
                <a:t>stack</a:t>
              </a:r>
              <a:endParaRPr lang="en-US" dirty="0">
                <a:solidFill>
                  <a:sysClr val="windowText" lastClr="000000"/>
                </a:solidFill>
              </a:endParaRPr>
            </a:p>
          </p:txBody>
        </p:sp>
        <p:sp>
          <p:nvSpPr>
            <p:cNvPr id="63" name="Rectangle 62">
              <a:extLst>
                <a:ext uri="{FF2B5EF4-FFF2-40B4-BE49-F238E27FC236}">
                  <a16:creationId xmlns:a16="http://schemas.microsoft.com/office/drawing/2014/main" id="{67169E30-58B0-1579-3603-26AABC74BB27}"/>
                </a:ext>
                <a:ext uri="{C183D7F6-B498-43B3-948B-1728B52AA6E4}">
                  <adec:decorative xmlns:adec="http://schemas.microsoft.com/office/drawing/2017/decorative" val="1"/>
                </a:ext>
              </a:extLst>
            </p:cNvPr>
            <p:cNvSpPr/>
            <p:nvPr/>
          </p:nvSpPr>
          <p:spPr>
            <a:xfrm>
              <a:off x="8678658" y="4991223"/>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dirty="0">
                  <a:solidFill>
                    <a:sysClr val="windowText" lastClr="000000"/>
                  </a:solidFill>
                </a:rPr>
                <a:t>code</a:t>
              </a:r>
            </a:p>
          </p:txBody>
        </p:sp>
        <p:sp>
          <p:nvSpPr>
            <p:cNvPr id="64" name="Freeform: Shape 63">
              <a:extLst>
                <a:ext uri="{FF2B5EF4-FFF2-40B4-BE49-F238E27FC236}">
                  <a16:creationId xmlns:a16="http://schemas.microsoft.com/office/drawing/2014/main" id="{6ABC6368-916A-63EC-E5A2-CBF1B5BCEDD8}"/>
                </a:ext>
                <a:ext uri="{C183D7F6-B498-43B3-948B-1728B52AA6E4}">
                  <adec:decorative xmlns:adec="http://schemas.microsoft.com/office/drawing/2017/decorative" val="1"/>
                </a:ext>
              </a:extLst>
            </p:cNvPr>
            <p:cNvSpPr/>
            <p:nvPr/>
          </p:nvSpPr>
          <p:spPr>
            <a:xfrm>
              <a:off x="9139519" y="5485624"/>
              <a:ext cx="239375" cy="577850"/>
            </a:xfrm>
            <a:custGeom>
              <a:avLst/>
              <a:gdLst>
                <a:gd name="connsiteX0" fmla="*/ 163161 w 239375"/>
                <a:gd name="connsiteY0" fmla="*/ 0 h 577850"/>
                <a:gd name="connsiteX1" fmla="*/ 1236 w 239375"/>
                <a:gd name="connsiteY1" fmla="*/ 60325 h 577850"/>
                <a:gd name="connsiteX2" fmla="*/ 239361 w 239375"/>
                <a:gd name="connsiteY2" fmla="*/ 155575 h 577850"/>
                <a:gd name="connsiteX3" fmla="*/ 13936 w 239375"/>
                <a:gd name="connsiteY3" fmla="*/ 266700 h 577850"/>
                <a:gd name="connsiteX4" fmla="*/ 233011 w 239375"/>
                <a:gd name="connsiteY4" fmla="*/ 377825 h 577850"/>
                <a:gd name="connsiteX5" fmla="*/ 45686 w 239375"/>
                <a:gd name="connsiteY5" fmla="*/ 485775 h 577850"/>
                <a:gd name="connsiteX6" fmla="*/ 166336 w 239375"/>
                <a:gd name="connsiteY6" fmla="*/ 57785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75" h="577850">
                  <a:moveTo>
                    <a:pt x="163161" y="0"/>
                  </a:moveTo>
                  <a:cubicBezTo>
                    <a:pt x="75848" y="17198"/>
                    <a:pt x="-11464" y="34396"/>
                    <a:pt x="1236" y="60325"/>
                  </a:cubicBezTo>
                  <a:cubicBezTo>
                    <a:pt x="13936" y="86254"/>
                    <a:pt x="237244" y="121179"/>
                    <a:pt x="239361" y="155575"/>
                  </a:cubicBezTo>
                  <a:cubicBezTo>
                    <a:pt x="241478" y="189971"/>
                    <a:pt x="14994" y="229658"/>
                    <a:pt x="13936" y="266700"/>
                  </a:cubicBezTo>
                  <a:cubicBezTo>
                    <a:pt x="12878" y="303742"/>
                    <a:pt x="227719" y="341312"/>
                    <a:pt x="233011" y="377825"/>
                  </a:cubicBezTo>
                  <a:cubicBezTo>
                    <a:pt x="238303" y="414338"/>
                    <a:pt x="56798" y="452438"/>
                    <a:pt x="45686" y="485775"/>
                  </a:cubicBezTo>
                  <a:cubicBezTo>
                    <a:pt x="34574" y="519112"/>
                    <a:pt x="70028" y="569383"/>
                    <a:pt x="166336" y="5778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1A01632A-00B8-8C2A-F5DF-D69DB50B13C9}"/>
                </a:ext>
                <a:ext uri="{C183D7F6-B498-43B3-948B-1728B52AA6E4}">
                  <adec:decorative xmlns:adec="http://schemas.microsoft.com/office/drawing/2017/decorative" val="1"/>
                </a:ext>
              </a:extLst>
            </p:cNvPr>
            <p:cNvSpPr/>
            <p:nvPr/>
          </p:nvSpPr>
          <p:spPr>
            <a:xfrm>
              <a:off x="9920979" y="4991223"/>
              <a:ext cx="1161096" cy="387191"/>
            </a:xfrm>
            <a:prstGeom prst="rect">
              <a:avLst/>
            </a:prstGeom>
            <a:solidFill>
              <a:schemeClr val="accent1"/>
            </a:solidFill>
            <a:ln>
              <a:solidFill>
                <a:schemeClr val="accent1">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dirty="0">
                <a:solidFill>
                  <a:sysClr val="windowText" lastClr="000000"/>
                </a:solidFill>
              </a:endParaRPr>
            </a:p>
          </p:txBody>
        </p:sp>
        <p:sp>
          <p:nvSpPr>
            <p:cNvPr id="66" name="Freeform: Shape 65">
              <a:extLst>
                <a:ext uri="{FF2B5EF4-FFF2-40B4-BE49-F238E27FC236}">
                  <a16:creationId xmlns:a16="http://schemas.microsoft.com/office/drawing/2014/main" id="{C278CE90-C45E-2C2E-2F08-B585D49D6908}"/>
                </a:ext>
                <a:ext uri="{C183D7F6-B498-43B3-948B-1728B52AA6E4}">
                  <adec:decorative xmlns:adec="http://schemas.microsoft.com/office/drawing/2017/decorative" val="1"/>
                </a:ext>
              </a:extLst>
            </p:cNvPr>
            <p:cNvSpPr/>
            <p:nvPr/>
          </p:nvSpPr>
          <p:spPr>
            <a:xfrm>
              <a:off x="10381840" y="5485624"/>
              <a:ext cx="239375" cy="577850"/>
            </a:xfrm>
            <a:custGeom>
              <a:avLst/>
              <a:gdLst>
                <a:gd name="connsiteX0" fmla="*/ 163161 w 239375"/>
                <a:gd name="connsiteY0" fmla="*/ 0 h 577850"/>
                <a:gd name="connsiteX1" fmla="*/ 1236 w 239375"/>
                <a:gd name="connsiteY1" fmla="*/ 60325 h 577850"/>
                <a:gd name="connsiteX2" fmla="*/ 239361 w 239375"/>
                <a:gd name="connsiteY2" fmla="*/ 155575 h 577850"/>
                <a:gd name="connsiteX3" fmla="*/ 13936 w 239375"/>
                <a:gd name="connsiteY3" fmla="*/ 266700 h 577850"/>
                <a:gd name="connsiteX4" fmla="*/ 233011 w 239375"/>
                <a:gd name="connsiteY4" fmla="*/ 377825 h 577850"/>
                <a:gd name="connsiteX5" fmla="*/ 45686 w 239375"/>
                <a:gd name="connsiteY5" fmla="*/ 485775 h 577850"/>
                <a:gd name="connsiteX6" fmla="*/ 166336 w 239375"/>
                <a:gd name="connsiteY6" fmla="*/ 577850 h 5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75" h="577850">
                  <a:moveTo>
                    <a:pt x="163161" y="0"/>
                  </a:moveTo>
                  <a:cubicBezTo>
                    <a:pt x="75848" y="17198"/>
                    <a:pt x="-11464" y="34396"/>
                    <a:pt x="1236" y="60325"/>
                  </a:cubicBezTo>
                  <a:cubicBezTo>
                    <a:pt x="13936" y="86254"/>
                    <a:pt x="237244" y="121179"/>
                    <a:pt x="239361" y="155575"/>
                  </a:cubicBezTo>
                  <a:cubicBezTo>
                    <a:pt x="241478" y="189971"/>
                    <a:pt x="14994" y="229658"/>
                    <a:pt x="13936" y="266700"/>
                  </a:cubicBezTo>
                  <a:cubicBezTo>
                    <a:pt x="12878" y="303742"/>
                    <a:pt x="227719" y="341312"/>
                    <a:pt x="233011" y="377825"/>
                  </a:cubicBezTo>
                  <a:cubicBezTo>
                    <a:pt x="238303" y="414338"/>
                    <a:pt x="56798" y="452438"/>
                    <a:pt x="45686" y="485775"/>
                  </a:cubicBezTo>
                  <a:cubicBezTo>
                    <a:pt x="34574" y="519112"/>
                    <a:pt x="70028" y="569383"/>
                    <a:pt x="166336" y="5778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63F0E50A-DEBA-75B3-BB3D-A55C177131F5}"/>
                </a:ext>
                <a:ext uri="{C183D7F6-B498-43B3-948B-1728B52AA6E4}">
                  <adec:decorative xmlns:adec="http://schemas.microsoft.com/office/drawing/2017/decorative" val="1"/>
                </a:ext>
              </a:extLst>
            </p:cNvPr>
            <p:cNvCxnSpPr/>
            <p:nvPr/>
          </p:nvCxnSpPr>
          <p:spPr>
            <a:xfrm>
              <a:off x="8633413" y="3801098"/>
              <a:ext cx="0" cy="2409061"/>
            </a:xfrm>
            <a:prstGeom prst="line">
              <a:avLst/>
            </a:prstGeom>
            <a:ln w="12700">
              <a:solidFill>
                <a:srgbClr val="1089B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EB70A7E-1023-0DD2-92C9-3B500683A857}"/>
                </a:ext>
                <a:ext uri="{C183D7F6-B498-43B3-948B-1728B52AA6E4}">
                  <adec:decorative xmlns:adec="http://schemas.microsoft.com/office/drawing/2017/decorative" val="1"/>
                </a:ext>
              </a:extLst>
            </p:cNvPr>
            <p:cNvCxnSpPr/>
            <p:nvPr/>
          </p:nvCxnSpPr>
          <p:spPr>
            <a:xfrm>
              <a:off x="9880367" y="3801098"/>
              <a:ext cx="0" cy="2409061"/>
            </a:xfrm>
            <a:prstGeom prst="line">
              <a:avLst/>
            </a:prstGeom>
            <a:ln w="12700">
              <a:solidFill>
                <a:srgbClr val="1089B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744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p:bldP spid="8" grpId="0"/>
      <p:bldP spid="10" grpId="0" animBg="1"/>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95F63-7A2A-34B8-5C47-CBC7A11F90A2}"/>
              </a:ext>
            </a:extLst>
          </p:cNvPr>
          <p:cNvSpPr>
            <a:spLocks noGrp="1"/>
          </p:cNvSpPr>
          <p:nvPr>
            <p:ph type="title"/>
          </p:nvPr>
        </p:nvSpPr>
        <p:spPr>
          <a:xfrm>
            <a:off x="609600" y="555162"/>
            <a:ext cx="4876800" cy="618631"/>
          </a:xfrm>
        </p:spPr>
        <p:txBody>
          <a:bodyPr/>
          <a:lstStyle/>
          <a:p>
            <a:r>
              <a:rPr lang="en-US" dirty="0"/>
              <a:t>Key Concepts</a:t>
            </a:r>
          </a:p>
        </p:txBody>
      </p:sp>
      <p:sp>
        <p:nvSpPr>
          <p:cNvPr id="2" name="Text Placeholder 1">
            <a:extLst>
              <a:ext uri="{FF2B5EF4-FFF2-40B4-BE49-F238E27FC236}">
                <a16:creationId xmlns:a16="http://schemas.microsoft.com/office/drawing/2014/main" id="{127C0DD4-563E-C3D9-690B-47362104B59A}"/>
              </a:ext>
            </a:extLst>
          </p:cNvPr>
          <p:cNvSpPr>
            <a:spLocks noGrp="1"/>
          </p:cNvSpPr>
          <p:nvPr>
            <p:ph type="body" sz="quarter" idx="13"/>
          </p:nvPr>
        </p:nvSpPr>
        <p:spPr>
          <a:xfrm>
            <a:off x="608139" y="1173793"/>
            <a:ext cx="4876801" cy="754053"/>
          </a:xfrm>
        </p:spPr>
        <p:txBody>
          <a:bodyPr wrap="square">
            <a:spAutoFit/>
          </a:bodyPr>
          <a:lstStyle/>
          <a:p>
            <a:pPr>
              <a:lnSpc>
                <a:spcPct val="100000"/>
              </a:lnSpc>
            </a:pPr>
            <a:r>
              <a:rPr lang="en-US" dirty="0">
                <a:solidFill>
                  <a:schemeClr val="tx1"/>
                </a:solidFill>
              </a:rPr>
              <a:t>Named Calls</a:t>
            </a:r>
          </a:p>
        </p:txBody>
      </p:sp>
      <p:sp>
        <p:nvSpPr>
          <p:cNvPr id="13" name="Text Placeholder 1">
            <a:extLst>
              <a:ext uri="{FF2B5EF4-FFF2-40B4-BE49-F238E27FC236}">
                <a16:creationId xmlns:a16="http://schemas.microsoft.com/office/drawing/2014/main" id="{C09DDE87-7D26-D3B6-A491-722765E18F98}"/>
              </a:ext>
            </a:extLst>
          </p:cNvPr>
          <p:cNvSpPr txBox="1">
            <a:spLocks/>
          </p:cNvSpPr>
          <p:nvPr/>
        </p:nvSpPr>
        <p:spPr>
          <a:xfrm>
            <a:off x="1206500" y="2778319"/>
            <a:ext cx="4580687" cy="4616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t>Procedure Calls</a:t>
            </a:r>
          </a:p>
        </p:txBody>
      </p:sp>
      <p:sp>
        <p:nvSpPr>
          <p:cNvPr id="14" name="Text Placeholder 2">
            <a:extLst>
              <a:ext uri="{FF2B5EF4-FFF2-40B4-BE49-F238E27FC236}">
                <a16:creationId xmlns:a16="http://schemas.microsoft.com/office/drawing/2014/main" id="{48A06B11-FD31-CE58-8202-C5FB0D2B3DA7}"/>
              </a:ext>
            </a:extLst>
          </p:cNvPr>
          <p:cNvSpPr txBox="1">
            <a:spLocks/>
          </p:cNvSpPr>
          <p:nvPr/>
        </p:nvSpPr>
        <p:spPr>
          <a:xfrm>
            <a:off x="1206500" y="4319189"/>
            <a:ext cx="4580687" cy="4616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t>System Calls</a:t>
            </a:r>
          </a:p>
        </p:txBody>
      </p:sp>
      <p:grpSp>
        <p:nvGrpSpPr>
          <p:cNvPr id="15" name="Group 14">
            <a:extLst>
              <a:ext uri="{FF2B5EF4-FFF2-40B4-BE49-F238E27FC236}">
                <a16:creationId xmlns:a16="http://schemas.microsoft.com/office/drawing/2014/main" id="{E420B11F-4859-6A6A-92D2-E14B41197588}"/>
              </a:ext>
              <a:ext uri="{C183D7F6-B498-43B3-948B-1728B52AA6E4}">
                <adec:decorative xmlns:adec="http://schemas.microsoft.com/office/drawing/2017/decorative" val="1"/>
              </a:ext>
            </a:extLst>
          </p:cNvPr>
          <p:cNvGrpSpPr/>
          <p:nvPr/>
        </p:nvGrpSpPr>
        <p:grpSpPr>
          <a:xfrm>
            <a:off x="722965" y="2778319"/>
            <a:ext cx="416693" cy="461665"/>
            <a:chOff x="875365" y="3406513"/>
            <a:chExt cx="416693" cy="461665"/>
          </a:xfrm>
        </p:grpSpPr>
        <p:sp>
          <p:nvSpPr>
            <p:cNvPr id="16" name="Oval 15">
              <a:extLst>
                <a:ext uri="{FF2B5EF4-FFF2-40B4-BE49-F238E27FC236}">
                  <a16:creationId xmlns:a16="http://schemas.microsoft.com/office/drawing/2014/main" id="{0F537AB4-A131-A6F2-8483-FBC77F9B820E}"/>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TextBox 16">
              <a:extLst>
                <a:ext uri="{FF2B5EF4-FFF2-40B4-BE49-F238E27FC236}">
                  <a16:creationId xmlns:a16="http://schemas.microsoft.com/office/drawing/2014/main" id="{2BF85069-3C1A-D9EB-032D-FF9BE64266ED}"/>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grpSp>
        <p:nvGrpSpPr>
          <p:cNvPr id="18" name="Group 17">
            <a:extLst>
              <a:ext uri="{FF2B5EF4-FFF2-40B4-BE49-F238E27FC236}">
                <a16:creationId xmlns:a16="http://schemas.microsoft.com/office/drawing/2014/main" id="{AE9AAF74-9485-9F3B-2C76-E492016EB253}"/>
              </a:ext>
              <a:ext uri="{C183D7F6-B498-43B3-948B-1728B52AA6E4}">
                <adec:decorative xmlns:adec="http://schemas.microsoft.com/office/drawing/2017/decorative" val="1"/>
              </a:ext>
            </a:extLst>
          </p:cNvPr>
          <p:cNvGrpSpPr/>
          <p:nvPr/>
        </p:nvGrpSpPr>
        <p:grpSpPr>
          <a:xfrm>
            <a:off x="722965" y="4319189"/>
            <a:ext cx="416693" cy="461665"/>
            <a:chOff x="875365" y="3406513"/>
            <a:chExt cx="416693" cy="461665"/>
          </a:xfrm>
        </p:grpSpPr>
        <p:sp>
          <p:nvSpPr>
            <p:cNvPr id="19" name="Oval 18">
              <a:extLst>
                <a:ext uri="{FF2B5EF4-FFF2-40B4-BE49-F238E27FC236}">
                  <a16:creationId xmlns:a16="http://schemas.microsoft.com/office/drawing/2014/main" id="{0AEE850E-F462-498C-33CC-D73EC1DEB02B}"/>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0" name="TextBox 19">
              <a:extLst>
                <a:ext uri="{FF2B5EF4-FFF2-40B4-BE49-F238E27FC236}">
                  <a16:creationId xmlns:a16="http://schemas.microsoft.com/office/drawing/2014/main" id="{B21D6A11-8363-657D-36CE-F32B47226073}"/>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p>
          </p:txBody>
        </p:sp>
      </p:grpSp>
    </p:spTree>
    <p:extLst>
      <p:ext uri="{BB962C8B-B14F-4D97-AF65-F5344CB8AC3E}">
        <p14:creationId xmlns:p14="http://schemas.microsoft.com/office/powerpoint/2010/main" val="259094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BF4B-BE05-FF9F-EB3E-A12FEC55DD98}"/>
              </a:ext>
            </a:extLst>
          </p:cNvPr>
          <p:cNvSpPr>
            <a:spLocks noGrp="1"/>
          </p:cNvSpPr>
          <p:nvPr>
            <p:ph type="title"/>
          </p:nvPr>
        </p:nvSpPr>
        <p:spPr/>
        <p:txBody>
          <a:bodyPr/>
          <a:lstStyle/>
          <a:p>
            <a:r>
              <a:rPr lang="en-US" dirty="0"/>
              <a:t>Named Calls: Procedure Calls</a:t>
            </a:r>
          </a:p>
        </p:txBody>
      </p:sp>
      <p:sp>
        <p:nvSpPr>
          <p:cNvPr id="4" name="Rounded Rectangle 3">
            <a:extLst>
              <a:ext uri="{FF2B5EF4-FFF2-40B4-BE49-F238E27FC236}">
                <a16:creationId xmlns:a16="http://schemas.microsoft.com/office/drawing/2014/main" id="{E77955F6-EB5E-3AA2-F793-06941DF5BFD8}"/>
              </a:ext>
              <a:ext uri="{C183D7F6-B498-43B3-948B-1728B52AA6E4}">
                <adec:decorative xmlns:adec="http://schemas.microsoft.com/office/drawing/2017/decorative" val="0"/>
              </a:ext>
            </a:extLst>
          </p:cNvPr>
          <p:cNvSpPr/>
          <p:nvPr/>
        </p:nvSpPr>
        <p:spPr>
          <a:xfrm>
            <a:off x="2515226" y="1635097"/>
            <a:ext cx="3630967" cy="4200323"/>
          </a:xfrm>
          <a:prstGeom prst="roundRect">
            <a:avLst/>
          </a:prstGeom>
          <a:solidFill>
            <a:schemeClr val="tx2"/>
          </a:solidFill>
          <a:ln w="60325">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1"/>
                </a:solidFill>
              </a:rPr>
              <a:t>Procedures are named code with:</a:t>
            </a:r>
          </a:p>
          <a:p>
            <a:pPr algn="ctr"/>
            <a:endParaRPr lang="en-US" dirty="0"/>
          </a:p>
          <a:p>
            <a:pPr marL="285750" indent="-285750">
              <a:buClr>
                <a:schemeClr val="accent1"/>
              </a:buClr>
              <a:buFont typeface="Arial" panose="020B0604020202020204" pitchFamily="34" charset="0"/>
              <a:buChar char="•"/>
            </a:pPr>
            <a:r>
              <a:rPr lang="en-US" dirty="0"/>
              <a:t>Local variables</a:t>
            </a:r>
            <a:br>
              <a:rPr lang="en-US" dirty="0"/>
            </a:br>
            <a:endParaRPr lang="en-US" dirty="0"/>
          </a:p>
          <a:p>
            <a:pPr marL="285750" indent="-285750">
              <a:buClr>
                <a:schemeClr val="accent1"/>
              </a:buClr>
              <a:buFont typeface="Arial" panose="020B0604020202020204" pitchFamily="34" charset="0"/>
              <a:buChar char="•"/>
            </a:pPr>
            <a:r>
              <a:rPr lang="en-US" dirty="0"/>
              <a:t>Parameters, passed by: </a:t>
            </a:r>
          </a:p>
          <a:p>
            <a:pPr marL="742950" lvl="1" indent="-285750">
              <a:buClr>
                <a:schemeClr val="accent1"/>
              </a:buClr>
              <a:buFont typeface="Arial" panose="020B0604020202020204" pitchFamily="34" charset="0"/>
              <a:buChar char="•"/>
            </a:pPr>
            <a:r>
              <a:rPr lang="en-US" dirty="0"/>
              <a:t>Value (5)</a:t>
            </a:r>
          </a:p>
          <a:p>
            <a:pPr marL="742950" lvl="1" indent="-285750">
              <a:buClr>
                <a:schemeClr val="accent1"/>
              </a:buClr>
              <a:buFont typeface="Arial" panose="020B0604020202020204" pitchFamily="34" charset="0"/>
              <a:buChar char="•"/>
            </a:pPr>
            <a:r>
              <a:rPr lang="en-US" dirty="0"/>
              <a:t>Reference (memory</a:t>
            </a:r>
            <a:br>
              <a:rPr lang="en-US" dirty="0"/>
            </a:br>
            <a:r>
              <a:rPr lang="en-US" dirty="0"/>
              <a:t>address of 5)</a:t>
            </a:r>
          </a:p>
          <a:p>
            <a:pPr marL="742950" lvl="1" indent="-285750">
              <a:buClr>
                <a:schemeClr val="accent1"/>
              </a:buClr>
              <a:buFont typeface="Arial" panose="020B0604020202020204" pitchFamily="34" charset="0"/>
              <a:buChar char="•"/>
            </a:pPr>
            <a:r>
              <a:rPr lang="en-US" dirty="0"/>
              <a:t>Name (var_5)</a:t>
            </a:r>
            <a:br>
              <a:rPr lang="en-US" dirty="0"/>
            </a:br>
            <a:endParaRPr lang="en-US" dirty="0"/>
          </a:p>
          <a:p>
            <a:pPr marL="285750" indent="-285750">
              <a:buClr>
                <a:schemeClr val="accent1"/>
              </a:buClr>
              <a:buFont typeface="Arial" panose="020B0604020202020204" pitchFamily="34" charset="0"/>
              <a:buChar char="•"/>
            </a:pPr>
            <a:r>
              <a:rPr lang="en-US" dirty="0"/>
              <a:t>Pointer to entry/return</a:t>
            </a:r>
          </a:p>
        </p:txBody>
      </p:sp>
      <p:sp>
        <p:nvSpPr>
          <p:cNvPr id="3" name="Rounded Rectangle 2">
            <a:extLst>
              <a:ext uri="{FF2B5EF4-FFF2-40B4-BE49-F238E27FC236}">
                <a16:creationId xmlns:a16="http://schemas.microsoft.com/office/drawing/2014/main" id="{72C469DC-3028-DA52-AF42-8773C2789E0D}"/>
              </a:ext>
              <a:ext uri="{C183D7F6-B498-43B3-948B-1728B52AA6E4}">
                <adec:decorative xmlns:adec="http://schemas.microsoft.com/office/drawing/2017/decorative" val="0"/>
              </a:ext>
            </a:extLst>
          </p:cNvPr>
          <p:cNvSpPr/>
          <p:nvPr/>
        </p:nvSpPr>
        <p:spPr>
          <a:xfrm>
            <a:off x="6832600" y="1628299"/>
            <a:ext cx="3630967" cy="4207122"/>
          </a:xfrm>
          <a:prstGeom prst="roundRect">
            <a:avLst/>
          </a:prstGeom>
          <a:solidFill>
            <a:schemeClr val="tx2"/>
          </a:solid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182880" bIns="182880" rtlCol="0" anchor="t"/>
          <a:lstStyle/>
          <a:p>
            <a:pPr algn="ctr"/>
            <a:r>
              <a:rPr lang="en-US" sz="2000" b="1" dirty="0">
                <a:solidFill>
                  <a:schemeClr val="accent4"/>
                </a:solidFill>
              </a:rPr>
              <a:t>Here function = procedure</a:t>
            </a:r>
          </a:p>
          <a:p>
            <a:pPr algn="ctr"/>
            <a:endParaRPr lang="en-US" dirty="0"/>
          </a:p>
          <a:p>
            <a:pPr marL="285750" indent="-285750">
              <a:buClr>
                <a:schemeClr val="accent4"/>
              </a:buClr>
              <a:buFont typeface="Arial" panose="020B0604020202020204" pitchFamily="34" charset="0"/>
              <a:buChar char="•"/>
            </a:pPr>
            <a:r>
              <a:rPr lang="en-US" dirty="0"/>
              <a:t>Typically, a function does not change input</a:t>
            </a:r>
            <a:br>
              <a:rPr lang="en-US" dirty="0"/>
            </a:br>
            <a:r>
              <a:rPr lang="en-US" dirty="0"/>
              <a:t>parameters, being a special case of procedures.</a:t>
            </a:r>
          </a:p>
        </p:txBody>
      </p:sp>
    </p:spTree>
    <p:extLst>
      <p:ext uri="{BB962C8B-B14F-4D97-AF65-F5344CB8AC3E}">
        <p14:creationId xmlns:p14="http://schemas.microsoft.com/office/powerpoint/2010/main" val="227173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74176-C66C-AC2B-921D-C0728E25F5B4}"/>
              </a:ext>
            </a:extLst>
          </p:cNvPr>
          <p:cNvSpPr>
            <a:spLocks noGrp="1"/>
          </p:cNvSpPr>
          <p:nvPr>
            <p:ph type="title"/>
          </p:nvPr>
        </p:nvSpPr>
        <p:spPr/>
        <p:txBody>
          <a:bodyPr/>
          <a:lstStyle/>
          <a:p>
            <a:r>
              <a:rPr lang="en-US" dirty="0"/>
              <a:t>Process Memory Layout</a:t>
            </a:r>
          </a:p>
        </p:txBody>
      </p:sp>
      <p:sp>
        <p:nvSpPr>
          <p:cNvPr id="5" name="Text Placeholder 4">
            <a:extLst>
              <a:ext uri="{FF2B5EF4-FFF2-40B4-BE49-F238E27FC236}">
                <a16:creationId xmlns:a16="http://schemas.microsoft.com/office/drawing/2014/main" id="{24E61808-5A19-2123-FFCB-29E936339B38}"/>
              </a:ext>
            </a:extLst>
          </p:cNvPr>
          <p:cNvSpPr>
            <a:spLocks noGrp="1"/>
          </p:cNvSpPr>
          <p:nvPr>
            <p:ph type="body" sz="quarter" idx="13"/>
          </p:nvPr>
        </p:nvSpPr>
        <p:spPr>
          <a:xfrm>
            <a:off x="610843" y="1188720"/>
            <a:ext cx="10753816" cy="710964"/>
          </a:xfrm>
        </p:spPr>
        <p:txBody>
          <a:bodyPr/>
          <a:lstStyle/>
          <a:p>
            <a:r>
              <a:rPr lang="en-US" dirty="0"/>
              <a:t>Segments of a process in memory</a:t>
            </a:r>
          </a:p>
        </p:txBody>
      </p:sp>
      <p:sp>
        <p:nvSpPr>
          <p:cNvPr id="10" name="Text Placeholder 1">
            <a:extLst>
              <a:ext uri="{FF2B5EF4-FFF2-40B4-BE49-F238E27FC236}">
                <a16:creationId xmlns:a16="http://schemas.microsoft.com/office/drawing/2014/main" id="{B56650B1-3D56-39FE-7B77-F3D8D24B70D5}"/>
              </a:ext>
            </a:extLst>
          </p:cNvPr>
          <p:cNvSpPr txBox="1">
            <a:spLocks/>
          </p:cNvSpPr>
          <p:nvPr/>
        </p:nvSpPr>
        <p:spPr>
          <a:xfrm>
            <a:off x="7015135" y="1977851"/>
            <a:ext cx="4580687" cy="4616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Text</a:t>
            </a:r>
          </a:p>
        </p:txBody>
      </p:sp>
      <p:sp>
        <p:nvSpPr>
          <p:cNvPr id="11" name="Text Placeholder 2">
            <a:extLst>
              <a:ext uri="{FF2B5EF4-FFF2-40B4-BE49-F238E27FC236}">
                <a16:creationId xmlns:a16="http://schemas.microsoft.com/office/drawing/2014/main" id="{6A08C35D-109F-BAEE-7CD2-D8E100511763}"/>
              </a:ext>
            </a:extLst>
          </p:cNvPr>
          <p:cNvSpPr txBox="1">
            <a:spLocks/>
          </p:cNvSpPr>
          <p:nvPr/>
        </p:nvSpPr>
        <p:spPr>
          <a:xfrm>
            <a:off x="7015136" y="2439516"/>
            <a:ext cx="4580686"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sz="2000" dirty="0"/>
              <a:t>Code the process is executing</a:t>
            </a:r>
          </a:p>
        </p:txBody>
      </p:sp>
      <p:grpSp>
        <p:nvGrpSpPr>
          <p:cNvPr id="12" name="Group 11">
            <a:extLst>
              <a:ext uri="{FF2B5EF4-FFF2-40B4-BE49-F238E27FC236}">
                <a16:creationId xmlns:a16="http://schemas.microsoft.com/office/drawing/2014/main" id="{78CF12CD-D231-8D66-C817-CCB7C1D194A7}"/>
              </a:ext>
              <a:ext uri="{C183D7F6-B498-43B3-948B-1728B52AA6E4}">
                <adec:decorative xmlns:adec="http://schemas.microsoft.com/office/drawing/2017/decorative" val="1"/>
              </a:ext>
            </a:extLst>
          </p:cNvPr>
          <p:cNvGrpSpPr/>
          <p:nvPr/>
        </p:nvGrpSpPr>
        <p:grpSpPr>
          <a:xfrm>
            <a:off x="6531600" y="1977851"/>
            <a:ext cx="416693" cy="461665"/>
            <a:chOff x="875365" y="3406513"/>
            <a:chExt cx="416693" cy="461665"/>
          </a:xfrm>
        </p:grpSpPr>
        <p:sp>
          <p:nvSpPr>
            <p:cNvPr id="13" name="Oval 12">
              <a:extLst>
                <a:ext uri="{FF2B5EF4-FFF2-40B4-BE49-F238E27FC236}">
                  <a16:creationId xmlns:a16="http://schemas.microsoft.com/office/drawing/2014/main" id="{57403F16-6276-69E4-542D-A1B26B491CCB}"/>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TextBox 13">
              <a:extLst>
                <a:ext uri="{FF2B5EF4-FFF2-40B4-BE49-F238E27FC236}">
                  <a16:creationId xmlns:a16="http://schemas.microsoft.com/office/drawing/2014/main" id="{0CD5C659-DF02-980B-ABBE-CA7FD36D9BD2}"/>
                </a:ext>
              </a:extLst>
            </p:cNvPr>
            <p:cNvSpPr txBox="1"/>
            <p:nvPr/>
          </p:nvSpPr>
          <p:spPr>
            <a:xfrm>
              <a:off x="888786" y="3406513"/>
              <a:ext cx="389850"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1</a:t>
              </a:r>
            </a:p>
          </p:txBody>
        </p:sp>
      </p:grpSp>
      <p:sp>
        <p:nvSpPr>
          <p:cNvPr id="15" name="Text Placeholder 1">
            <a:extLst>
              <a:ext uri="{FF2B5EF4-FFF2-40B4-BE49-F238E27FC236}">
                <a16:creationId xmlns:a16="http://schemas.microsoft.com/office/drawing/2014/main" id="{82FDFC57-FA55-7F7B-FB9B-1A972686E200}"/>
              </a:ext>
            </a:extLst>
          </p:cNvPr>
          <p:cNvSpPr txBox="1">
            <a:spLocks/>
          </p:cNvSpPr>
          <p:nvPr/>
        </p:nvSpPr>
        <p:spPr>
          <a:xfrm>
            <a:off x="7015135" y="3284654"/>
            <a:ext cx="4580687" cy="4616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Data/heap</a:t>
            </a:r>
          </a:p>
        </p:txBody>
      </p:sp>
      <p:sp>
        <p:nvSpPr>
          <p:cNvPr id="16" name="Text Placeholder 2">
            <a:extLst>
              <a:ext uri="{FF2B5EF4-FFF2-40B4-BE49-F238E27FC236}">
                <a16:creationId xmlns:a16="http://schemas.microsoft.com/office/drawing/2014/main" id="{3BF1E766-3A25-A551-8250-00859D08D591}"/>
              </a:ext>
            </a:extLst>
          </p:cNvPr>
          <p:cNvSpPr txBox="1">
            <a:spLocks/>
          </p:cNvSpPr>
          <p:nvPr/>
        </p:nvSpPr>
        <p:spPr>
          <a:xfrm>
            <a:off x="7015136" y="3746319"/>
            <a:ext cx="4580686"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sz="2000" dirty="0"/>
              <a:t>Static and dynamic</a:t>
            </a:r>
          </a:p>
        </p:txBody>
      </p:sp>
      <p:grpSp>
        <p:nvGrpSpPr>
          <p:cNvPr id="17" name="Group 16">
            <a:extLst>
              <a:ext uri="{FF2B5EF4-FFF2-40B4-BE49-F238E27FC236}">
                <a16:creationId xmlns:a16="http://schemas.microsoft.com/office/drawing/2014/main" id="{A9ADAB1C-5DB6-CA54-2EFE-F1FE85075A1E}"/>
              </a:ext>
              <a:ext uri="{C183D7F6-B498-43B3-948B-1728B52AA6E4}">
                <adec:decorative xmlns:adec="http://schemas.microsoft.com/office/drawing/2017/decorative" val="1"/>
              </a:ext>
            </a:extLst>
          </p:cNvPr>
          <p:cNvGrpSpPr/>
          <p:nvPr/>
        </p:nvGrpSpPr>
        <p:grpSpPr>
          <a:xfrm>
            <a:off x="6531600" y="3284654"/>
            <a:ext cx="416693" cy="461665"/>
            <a:chOff x="875365" y="3406513"/>
            <a:chExt cx="416693" cy="461665"/>
          </a:xfrm>
        </p:grpSpPr>
        <p:sp>
          <p:nvSpPr>
            <p:cNvPr id="18" name="Oval 17">
              <a:extLst>
                <a:ext uri="{FF2B5EF4-FFF2-40B4-BE49-F238E27FC236}">
                  <a16:creationId xmlns:a16="http://schemas.microsoft.com/office/drawing/2014/main" id="{32A5F2C2-FB86-4B44-4127-67A5180FB25E}"/>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9" name="TextBox 18">
              <a:extLst>
                <a:ext uri="{FF2B5EF4-FFF2-40B4-BE49-F238E27FC236}">
                  <a16:creationId xmlns:a16="http://schemas.microsoft.com/office/drawing/2014/main" id="{0B461D6D-6713-17F3-E990-818CEC9C234B}"/>
                </a:ext>
              </a:extLst>
            </p:cNvPr>
            <p:cNvSpPr txBox="1"/>
            <p:nvPr/>
          </p:nvSpPr>
          <p:spPr>
            <a:xfrm>
              <a:off x="888786" y="3406513"/>
              <a:ext cx="389851" cy="461665"/>
            </a:xfrm>
            <a:prstGeom prst="rect">
              <a:avLst/>
            </a:prstGeom>
            <a:noFill/>
          </p:spPr>
          <p:txBody>
            <a:bodyPr wrap="none" rtlCol="0">
              <a:spAutoFit/>
            </a:bodyPr>
            <a:lstStyle/>
            <a:p>
              <a:pPr algn="ctr"/>
              <a:r>
                <a:rPr lang="en-US" sz="2400" b="1" dirty="0">
                  <a:solidFill>
                    <a:schemeClr val="tx2"/>
                  </a:solidFill>
                  <a:latin typeface="Arial Black" panose="020B0604020202020204" pitchFamily="34" charset="0"/>
                  <a:ea typeface="Verdana" panose="020B0604030504040204" pitchFamily="34" charset="0"/>
                  <a:cs typeface="Arial Black" panose="020B0604020202020204" pitchFamily="34" charset="0"/>
                </a:rPr>
                <a:t>2</a:t>
              </a:r>
              <a:endPar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endParaRPr>
            </a:p>
          </p:txBody>
        </p:sp>
      </p:grpSp>
      <p:sp>
        <p:nvSpPr>
          <p:cNvPr id="20" name="Text Placeholder 1">
            <a:extLst>
              <a:ext uri="{FF2B5EF4-FFF2-40B4-BE49-F238E27FC236}">
                <a16:creationId xmlns:a16="http://schemas.microsoft.com/office/drawing/2014/main" id="{E63A8103-F414-B689-22E8-2C6164AFA029}"/>
              </a:ext>
            </a:extLst>
          </p:cNvPr>
          <p:cNvSpPr txBox="1">
            <a:spLocks/>
          </p:cNvSpPr>
          <p:nvPr/>
        </p:nvSpPr>
        <p:spPr>
          <a:xfrm>
            <a:off x="7015135" y="4591456"/>
            <a:ext cx="4580687" cy="461665"/>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Stack</a:t>
            </a:r>
          </a:p>
        </p:txBody>
      </p:sp>
      <p:sp>
        <p:nvSpPr>
          <p:cNvPr id="21" name="Text Placeholder 2">
            <a:extLst>
              <a:ext uri="{FF2B5EF4-FFF2-40B4-BE49-F238E27FC236}">
                <a16:creationId xmlns:a16="http://schemas.microsoft.com/office/drawing/2014/main" id="{D11CE4B3-5707-9BE0-703D-54F7D175EF69}"/>
              </a:ext>
            </a:extLst>
          </p:cNvPr>
          <p:cNvSpPr txBox="1">
            <a:spLocks/>
          </p:cNvSpPr>
          <p:nvPr/>
        </p:nvSpPr>
        <p:spPr>
          <a:xfrm>
            <a:off x="7015136" y="5053121"/>
            <a:ext cx="4580686"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sz="2000" dirty="0"/>
              <a:t>Activation frames of the calls made (e.g., in recursion)</a:t>
            </a:r>
          </a:p>
        </p:txBody>
      </p:sp>
      <p:grpSp>
        <p:nvGrpSpPr>
          <p:cNvPr id="22" name="Group 21">
            <a:extLst>
              <a:ext uri="{FF2B5EF4-FFF2-40B4-BE49-F238E27FC236}">
                <a16:creationId xmlns:a16="http://schemas.microsoft.com/office/drawing/2014/main" id="{85184E1E-40E0-F23E-158B-F5D70A257D30}"/>
              </a:ext>
              <a:ext uri="{C183D7F6-B498-43B3-948B-1728B52AA6E4}">
                <adec:decorative xmlns:adec="http://schemas.microsoft.com/office/drawing/2017/decorative" val="1"/>
              </a:ext>
            </a:extLst>
          </p:cNvPr>
          <p:cNvGrpSpPr/>
          <p:nvPr/>
        </p:nvGrpSpPr>
        <p:grpSpPr>
          <a:xfrm>
            <a:off x="6531600" y="4591456"/>
            <a:ext cx="416693" cy="461665"/>
            <a:chOff x="875365" y="3406513"/>
            <a:chExt cx="416693" cy="461665"/>
          </a:xfrm>
        </p:grpSpPr>
        <p:sp>
          <p:nvSpPr>
            <p:cNvPr id="23" name="Oval 22">
              <a:extLst>
                <a:ext uri="{FF2B5EF4-FFF2-40B4-BE49-F238E27FC236}">
                  <a16:creationId xmlns:a16="http://schemas.microsoft.com/office/drawing/2014/main" id="{F6CB5B67-3AB8-0AEF-F8A5-3FB750B2A543}"/>
                </a:ext>
              </a:extLst>
            </p:cNvPr>
            <p:cNvSpPr/>
            <p:nvPr/>
          </p:nvSpPr>
          <p:spPr>
            <a:xfrm>
              <a:off x="875365" y="3429000"/>
              <a:ext cx="416693" cy="4166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4" name="TextBox 23">
              <a:extLst>
                <a:ext uri="{FF2B5EF4-FFF2-40B4-BE49-F238E27FC236}">
                  <a16:creationId xmlns:a16="http://schemas.microsoft.com/office/drawing/2014/main" id="{65C181B7-E10B-A593-303F-0794E45ACD62}"/>
                </a:ext>
              </a:extLst>
            </p:cNvPr>
            <p:cNvSpPr txBox="1"/>
            <p:nvPr/>
          </p:nvSpPr>
          <p:spPr>
            <a:xfrm>
              <a:off x="888786" y="3406513"/>
              <a:ext cx="389851" cy="461665"/>
            </a:xfrm>
            <a:prstGeom prst="rect">
              <a:avLst/>
            </a:prstGeom>
            <a:noFill/>
          </p:spPr>
          <p:txBody>
            <a:bodyPr wrap="none" rtlCol="0">
              <a:spAutoFit/>
            </a:bodyPr>
            <a:lstStyle/>
            <a:p>
              <a:pPr algn="ctr"/>
              <a:r>
                <a:rPr lang="en-US" sz="2400" b="1" i="0" dirty="0">
                  <a:solidFill>
                    <a:schemeClr val="tx2"/>
                  </a:solidFill>
                  <a:latin typeface="Arial Black" panose="020B0604020202020204" pitchFamily="34" charset="0"/>
                  <a:ea typeface="Verdana" panose="020B0604030504040204" pitchFamily="34" charset="0"/>
                  <a:cs typeface="Arial Black" panose="020B0604020202020204" pitchFamily="34" charset="0"/>
                </a:rPr>
                <a:t>3</a:t>
              </a:r>
            </a:p>
          </p:txBody>
        </p:sp>
      </p:grpSp>
      <p:sp>
        <p:nvSpPr>
          <p:cNvPr id="28" name="Rectangle 27">
            <a:extLst>
              <a:ext uri="{FF2B5EF4-FFF2-40B4-BE49-F238E27FC236}">
                <a16:creationId xmlns:a16="http://schemas.microsoft.com/office/drawing/2014/main" id="{4C8BEBAB-337C-F950-7DAB-716EE6BDD44A}"/>
              </a:ext>
            </a:extLst>
          </p:cNvPr>
          <p:cNvSpPr/>
          <p:nvPr/>
        </p:nvSpPr>
        <p:spPr>
          <a:xfrm>
            <a:off x="977325" y="2374673"/>
            <a:ext cx="2743200" cy="609147"/>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Stack</a:t>
            </a:r>
          </a:p>
        </p:txBody>
      </p:sp>
      <p:sp>
        <p:nvSpPr>
          <p:cNvPr id="29" name="Rectangle 28">
            <a:extLst>
              <a:ext uri="{FF2B5EF4-FFF2-40B4-BE49-F238E27FC236}">
                <a16:creationId xmlns:a16="http://schemas.microsoft.com/office/drawing/2014/main" id="{4FF8E5F3-CB74-C0F0-15B1-3C8D9E10DC0D}"/>
              </a:ext>
            </a:extLst>
          </p:cNvPr>
          <p:cNvSpPr/>
          <p:nvPr/>
        </p:nvSpPr>
        <p:spPr>
          <a:xfrm>
            <a:off x="977325" y="2982555"/>
            <a:ext cx="2743200" cy="1354435"/>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Gap (free space)</a:t>
            </a:r>
          </a:p>
        </p:txBody>
      </p:sp>
      <p:sp>
        <p:nvSpPr>
          <p:cNvPr id="31" name="Rectangle 30">
            <a:extLst>
              <a:ext uri="{FF2B5EF4-FFF2-40B4-BE49-F238E27FC236}">
                <a16:creationId xmlns:a16="http://schemas.microsoft.com/office/drawing/2014/main" id="{8DA3B2A8-1113-13C8-692E-407B16871B6C}"/>
              </a:ext>
            </a:extLst>
          </p:cNvPr>
          <p:cNvSpPr/>
          <p:nvPr/>
        </p:nvSpPr>
        <p:spPr>
          <a:xfrm>
            <a:off x="977325" y="4336990"/>
            <a:ext cx="2743200" cy="609147"/>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Data/heap</a:t>
            </a:r>
          </a:p>
        </p:txBody>
      </p:sp>
      <p:sp>
        <p:nvSpPr>
          <p:cNvPr id="32" name="Rectangle 31">
            <a:extLst>
              <a:ext uri="{FF2B5EF4-FFF2-40B4-BE49-F238E27FC236}">
                <a16:creationId xmlns:a16="http://schemas.microsoft.com/office/drawing/2014/main" id="{57AE7486-CAC0-030E-5C73-B1D5F65F77D0}"/>
              </a:ext>
            </a:extLst>
          </p:cNvPr>
          <p:cNvSpPr/>
          <p:nvPr/>
        </p:nvSpPr>
        <p:spPr>
          <a:xfrm>
            <a:off x="977325" y="4946137"/>
            <a:ext cx="2743200" cy="609147"/>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rPr>
              <a:t>Text</a:t>
            </a:r>
          </a:p>
        </p:txBody>
      </p:sp>
      <p:sp>
        <p:nvSpPr>
          <p:cNvPr id="36" name="Text Placeholder 2">
            <a:extLst>
              <a:ext uri="{FF2B5EF4-FFF2-40B4-BE49-F238E27FC236}">
                <a16:creationId xmlns:a16="http://schemas.microsoft.com/office/drawing/2014/main" id="{5EC8E172-4ADB-39C7-3A31-A0D428849EF2}"/>
              </a:ext>
            </a:extLst>
          </p:cNvPr>
          <p:cNvSpPr txBox="1">
            <a:spLocks/>
          </p:cNvSpPr>
          <p:nvPr/>
        </p:nvSpPr>
        <p:spPr>
          <a:xfrm>
            <a:off x="3885783" y="1808574"/>
            <a:ext cx="1774619"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sz="2000" dirty="0"/>
              <a:t>Address (hex)</a:t>
            </a:r>
          </a:p>
        </p:txBody>
      </p:sp>
      <p:sp>
        <p:nvSpPr>
          <p:cNvPr id="35" name="Text Placeholder 2">
            <a:extLst>
              <a:ext uri="{FF2B5EF4-FFF2-40B4-BE49-F238E27FC236}">
                <a16:creationId xmlns:a16="http://schemas.microsoft.com/office/drawing/2014/main" id="{370B5116-1076-5F27-DE53-2AFDD602F0C0}"/>
              </a:ext>
            </a:extLst>
          </p:cNvPr>
          <p:cNvSpPr txBox="1">
            <a:spLocks/>
          </p:cNvSpPr>
          <p:nvPr/>
        </p:nvSpPr>
        <p:spPr>
          <a:xfrm>
            <a:off x="3885783" y="2174618"/>
            <a:ext cx="1308765"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sz="2000" dirty="0"/>
              <a:t>FFFF</a:t>
            </a:r>
          </a:p>
        </p:txBody>
      </p:sp>
      <p:sp>
        <p:nvSpPr>
          <p:cNvPr id="37" name="Text Placeholder 2">
            <a:extLst>
              <a:ext uri="{FF2B5EF4-FFF2-40B4-BE49-F238E27FC236}">
                <a16:creationId xmlns:a16="http://schemas.microsoft.com/office/drawing/2014/main" id="{087E8278-DF97-A1EF-C671-F3E56F36FA54}"/>
              </a:ext>
              <a:ext uri="{C183D7F6-B498-43B3-948B-1728B52AA6E4}">
                <adec:decorative xmlns:adec="http://schemas.microsoft.com/office/drawing/2017/decorative" val="0"/>
              </a:ext>
            </a:extLst>
          </p:cNvPr>
          <p:cNvSpPr txBox="1">
            <a:spLocks/>
          </p:cNvSpPr>
          <p:nvPr/>
        </p:nvSpPr>
        <p:spPr>
          <a:xfrm>
            <a:off x="3885783" y="5355229"/>
            <a:ext cx="1308765" cy="400110"/>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sz="2000" dirty="0"/>
              <a:t>0000</a:t>
            </a:r>
          </a:p>
        </p:txBody>
      </p:sp>
      <p:cxnSp>
        <p:nvCxnSpPr>
          <p:cNvPr id="39" name="Straight Arrow Connector 38">
            <a:extLst>
              <a:ext uri="{FF2B5EF4-FFF2-40B4-BE49-F238E27FC236}">
                <a16:creationId xmlns:a16="http://schemas.microsoft.com/office/drawing/2014/main" id="{C92645C5-ED0F-6286-8726-AC17D969B6E4}"/>
              </a:ext>
              <a:ext uri="{C183D7F6-B498-43B3-948B-1728B52AA6E4}">
                <adec:decorative xmlns:adec="http://schemas.microsoft.com/office/drawing/2017/decorative" val="1"/>
              </a:ext>
            </a:extLst>
          </p:cNvPr>
          <p:cNvCxnSpPr>
            <a:cxnSpLocks/>
          </p:cNvCxnSpPr>
          <p:nvPr/>
        </p:nvCxnSpPr>
        <p:spPr>
          <a:xfrm>
            <a:off x="3261613" y="2742676"/>
            <a:ext cx="0" cy="71833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AF3FA6A-4AFC-CFC8-A3D6-99F43F7DA2C0}"/>
              </a:ext>
              <a:ext uri="{C183D7F6-B498-43B3-948B-1728B52AA6E4}">
                <adec:decorative xmlns:adec="http://schemas.microsoft.com/office/drawing/2017/decorative" val="1"/>
              </a:ext>
            </a:extLst>
          </p:cNvPr>
          <p:cNvCxnSpPr>
            <a:cxnSpLocks/>
          </p:cNvCxnSpPr>
          <p:nvPr/>
        </p:nvCxnSpPr>
        <p:spPr>
          <a:xfrm flipV="1">
            <a:off x="1591563" y="3923231"/>
            <a:ext cx="0" cy="71833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52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SLIDE_COUNT" val="14"/>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PROJECT_OPEN" val="1"/>
  <p:tag name="ARTICULATE_USED_PAGE_ORIENTATION" val="1"/>
  <p:tag name="ARTICULATE_USED_PAGE_SIZE" val="7"/>
</p:tagLst>
</file>

<file path=ppt/theme/theme1.xml><?xml version="1.0" encoding="utf-8"?>
<a:theme xmlns:a="http://schemas.openxmlformats.org/drawingml/2006/main" name="Base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Slides">
  <a:themeElements>
    <a:clrScheme name="Custom 493">
      <a:dk1>
        <a:srgbClr val="00F3D8"/>
      </a:dk1>
      <a:lt1>
        <a:srgbClr val="FFFFFF"/>
      </a:lt1>
      <a:dk2>
        <a:srgbClr val="010022"/>
      </a:dk2>
      <a:lt2>
        <a:srgbClr val="C1C1C1"/>
      </a:lt2>
      <a:accent1>
        <a:srgbClr val="1ABEFF"/>
      </a:accent1>
      <a:accent2>
        <a:srgbClr val="00EB4B"/>
      </a:accent2>
      <a:accent3>
        <a:srgbClr val="FF7300"/>
      </a:accent3>
      <a:accent4>
        <a:srgbClr val="F155DC"/>
      </a:accent4>
      <a:accent5>
        <a:srgbClr val="EB0000"/>
      </a:accent5>
      <a:accent6>
        <a:srgbClr val="0073E6"/>
      </a:accent6>
      <a:hlink>
        <a:srgbClr val="00F3D8"/>
      </a:hlink>
      <a:folHlink>
        <a:srgbClr val="FF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15029</TotalTime>
  <Words>3512</Words>
  <Application>Microsoft Office PowerPoint</Application>
  <PresentationFormat>Widescreen</PresentationFormat>
  <Paragraphs>713</Paragraphs>
  <Slides>23</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Arial Black</vt:lpstr>
      <vt:lpstr>Calibri</vt:lpstr>
      <vt:lpstr>Consolas</vt:lpstr>
      <vt:lpstr>Base Slides</vt:lpstr>
      <vt:lpstr>Custom Slides</vt:lpstr>
      <vt:lpstr>Named Calls</vt:lpstr>
      <vt:lpstr>Welcome!</vt:lpstr>
      <vt:lpstr>System Resources</vt:lpstr>
      <vt:lpstr>Key Concepts</vt:lpstr>
      <vt:lpstr>File Storage</vt:lpstr>
      <vt:lpstr>Programs &amp; Processes &amp; Threads, Oh My!</vt:lpstr>
      <vt:lpstr>Key Concepts</vt:lpstr>
      <vt:lpstr>Named Calls: Procedure Calls</vt:lpstr>
      <vt:lpstr>Process Memory Layout</vt:lpstr>
      <vt:lpstr>Named Calls: Procedure Calls</vt:lpstr>
      <vt:lpstr>Named Calls: Procedure Calls</vt:lpstr>
      <vt:lpstr>Named Calls: Procedure Calls</vt:lpstr>
      <vt:lpstr>Named Calls: Procedure Calls</vt:lpstr>
      <vt:lpstr>Named Calls: Procedure Calls</vt:lpstr>
      <vt:lpstr>Key Concepts</vt:lpstr>
      <vt:lpstr>Named Calls</vt:lpstr>
      <vt:lpstr>System Calls and System Library</vt:lpstr>
      <vt:lpstr>Example System Call: howdy() Calls printf</vt:lpstr>
      <vt:lpstr>System Call</vt:lpstr>
      <vt:lpstr>Posix System Call Examples</vt:lpstr>
      <vt:lpstr>Takeaways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Gomes de Siqueira,Alexandre</cp:lastModifiedBy>
  <cp:revision>449</cp:revision>
  <dcterms:created xsi:type="dcterms:W3CDTF">2017-06-08T19:59:47Z</dcterms:created>
  <dcterms:modified xsi:type="dcterms:W3CDTF">2024-01-18T16:23:20Z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74FE2410-302F-43A3-9D04-2FBB563A5FD6</vt:lpwstr>
  </property>
  <property fmtid="{D5CDD505-2E9C-101B-9397-08002B2CF9AE}" pid="3" name="ArticulatePath">
    <vt:lpwstr>Hospitality_Template</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\\Mac\Dropbox\Hospitality_Template.ppta</vt:lpwstr>
  </property>
</Properties>
</file>